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handoutMasterIdLst>
    <p:handoutMasterId r:id="rId142"/>
  </p:handoutMasterIdLst>
  <p:sldIdLst>
    <p:sldId id="630" r:id="rId5"/>
    <p:sldId id="631" r:id="rId6"/>
    <p:sldId id="632" r:id="rId7"/>
    <p:sldId id="633" r:id="rId8"/>
    <p:sldId id="634" r:id="rId9"/>
    <p:sldId id="636" r:id="rId10"/>
    <p:sldId id="637" r:id="rId11"/>
    <p:sldId id="639" r:id="rId12"/>
    <p:sldId id="645" r:id="rId13"/>
    <p:sldId id="663" r:id="rId14"/>
    <p:sldId id="653" r:id="rId15"/>
    <p:sldId id="647" r:id="rId16"/>
    <p:sldId id="648" r:id="rId17"/>
    <p:sldId id="654" r:id="rId18"/>
    <p:sldId id="649" r:id="rId19"/>
    <p:sldId id="655" r:id="rId20"/>
    <p:sldId id="650" r:id="rId21"/>
    <p:sldId id="651" r:id="rId22"/>
    <p:sldId id="652" r:id="rId23"/>
    <p:sldId id="656" r:id="rId24"/>
    <p:sldId id="660" r:id="rId25"/>
    <p:sldId id="659" r:id="rId26"/>
    <p:sldId id="657" r:id="rId27"/>
    <p:sldId id="667" r:id="rId28"/>
    <p:sldId id="661" r:id="rId29"/>
    <p:sldId id="662" r:id="rId30"/>
    <p:sldId id="664" r:id="rId31"/>
    <p:sldId id="665" r:id="rId32"/>
    <p:sldId id="666" r:id="rId33"/>
    <p:sldId id="668" r:id="rId34"/>
    <p:sldId id="669" r:id="rId35"/>
    <p:sldId id="670" r:id="rId36"/>
    <p:sldId id="671" r:id="rId37"/>
    <p:sldId id="672" r:id="rId38"/>
    <p:sldId id="673" r:id="rId39"/>
    <p:sldId id="674" r:id="rId40"/>
    <p:sldId id="675" r:id="rId41"/>
    <p:sldId id="676" r:id="rId42"/>
    <p:sldId id="677" r:id="rId43"/>
    <p:sldId id="678" r:id="rId44"/>
    <p:sldId id="679" r:id="rId45"/>
    <p:sldId id="680" r:id="rId46"/>
    <p:sldId id="681" r:id="rId47"/>
    <p:sldId id="692" r:id="rId48"/>
    <p:sldId id="684" r:id="rId49"/>
    <p:sldId id="685" r:id="rId50"/>
    <p:sldId id="686" r:id="rId51"/>
    <p:sldId id="687" r:id="rId52"/>
    <p:sldId id="688" r:id="rId53"/>
    <p:sldId id="689" r:id="rId54"/>
    <p:sldId id="690" r:id="rId55"/>
    <p:sldId id="691" r:id="rId56"/>
    <p:sldId id="693" r:id="rId57"/>
    <p:sldId id="694" r:id="rId58"/>
    <p:sldId id="695" r:id="rId59"/>
    <p:sldId id="696" r:id="rId60"/>
    <p:sldId id="697" r:id="rId61"/>
    <p:sldId id="698" r:id="rId62"/>
    <p:sldId id="700" r:id="rId63"/>
    <p:sldId id="701" r:id="rId64"/>
    <p:sldId id="702" r:id="rId65"/>
    <p:sldId id="703" r:id="rId66"/>
    <p:sldId id="704" r:id="rId67"/>
    <p:sldId id="705" r:id="rId68"/>
    <p:sldId id="706" r:id="rId69"/>
    <p:sldId id="708" r:id="rId70"/>
    <p:sldId id="707" r:id="rId71"/>
    <p:sldId id="709" r:id="rId72"/>
    <p:sldId id="710" r:id="rId73"/>
    <p:sldId id="711" r:id="rId74"/>
    <p:sldId id="712" r:id="rId75"/>
    <p:sldId id="713" r:id="rId76"/>
    <p:sldId id="714" r:id="rId77"/>
    <p:sldId id="715" r:id="rId78"/>
    <p:sldId id="716" r:id="rId79"/>
    <p:sldId id="719" r:id="rId80"/>
    <p:sldId id="717" r:id="rId81"/>
    <p:sldId id="718" r:id="rId82"/>
    <p:sldId id="720" r:id="rId83"/>
    <p:sldId id="742" r:id="rId84"/>
    <p:sldId id="724" r:id="rId85"/>
    <p:sldId id="723" r:id="rId86"/>
    <p:sldId id="721" r:id="rId87"/>
    <p:sldId id="725" r:id="rId88"/>
    <p:sldId id="726" r:id="rId89"/>
    <p:sldId id="727" r:id="rId90"/>
    <p:sldId id="728" r:id="rId91"/>
    <p:sldId id="729" r:id="rId92"/>
    <p:sldId id="730" r:id="rId93"/>
    <p:sldId id="731" r:id="rId94"/>
    <p:sldId id="732" r:id="rId95"/>
    <p:sldId id="733" r:id="rId96"/>
    <p:sldId id="734" r:id="rId97"/>
    <p:sldId id="748" r:id="rId98"/>
    <p:sldId id="735" r:id="rId99"/>
    <p:sldId id="737" r:id="rId100"/>
    <p:sldId id="736" r:id="rId101"/>
    <p:sldId id="738" r:id="rId102"/>
    <p:sldId id="739" r:id="rId103"/>
    <p:sldId id="740" r:id="rId104"/>
    <p:sldId id="741" r:id="rId105"/>
    <p:sldId id="744" r:id="rId106"/>
    <p:sldId id="743" r:id="rId107"/>
    <p:sldId id="745" r:id="rId108"/>
    <p:sldId id="746" r:id="rId109"/>
    <p:sldId id="747" r:id="rId110"/>
    <p:sldId id="749" r:id="rId111"/>
    <p:sldId id="750" r:id="rId112"/>
    <p:sldId id="751" r:id="rId113"/>
    <p:sldId id="752" r:id="rId114"/>
    <p:sldId id="753" r:id="rId115"/>
    <p:sldId id="755" r:id="rId116"/>
    <p:sldId id="768" r:id="rId117"/>
    <p:sldId id="756" r:id="rId118"/>
    <p:sldId id="757" r:id="rId119"/>
    <p:sldId id="759" r:id="rId120"/>
    <p:sldId id="758" r:id="rId121"/>
    <p:sldId id="760" r:id="rId122"/>
    <p:sldId id="761" r:id="rId123"/>
    <p:sldId id="762" r:id="rId124"/>
    <p:sldId id="763" r:id="rId125"/>
    <p:sldId id="764" r:id="rId126"/>
    <p:sldId id="765" r:id="rId127"/>
    <p:sldId id="766" r:id="rId128"/>
    <p:sldId id="767" r:id="rId129"/>
    <p:sldId id="769" r:id="rId130"/>
    <p:sldId id="770" r:id="rId131"/>
    <p:sldId id="771" r:id="rId132"/>
    <p:sldId id="774" r:id="rId133"/>
    <p:sldId id="775" r:id="rId134"/>
    <p:sldId id="776" r:id="rId135"/>
    <p:sldId id="777" r:id="rId136"/>
    <p:sldId id="778" r:id="rId137"/>
    <p:sldId id="780" r:id="rId138"/>
    <p:sldId id="779" r:id="rId139"/>
    <p:sldId id="772" r:id="rId140"/>
    <p:sldId id="781" r:id="rId141"/>
  </p:sldIdLst>
  <p:sldSz cx="9144000" cy="5143500" type="screen16x9"/>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研修概要" id="{3C23F7CF-7E01-466B-AD66-88788EE06BF5}">
          <p14:sldIdLst>
            <p14:sldId id="630"/>
            <p14:sldId id="631"/>
            <p14:sldId id="632"/>
            <p14:sldId id="633"/>
            <p14:sldId id="634"/>
            <p14:sldId id="636"/>
          </p14:sldIdLst>
        </p14:section>
        <p14:section name="クライアント - モック編" id="{E7C2FAD8-18A3-4454-9BB5-39C89A9C0229}">
          <p14:sldIdLst>
            <p14:sldId id="637"/>
            <p14:sldId id="639"/>
            <p14:sldId id="645"/>
            <p14:sldId id="663"/>
            <p14:sldId id="653"/>
            <p14:sldId id="647"/>
            <p14:sldId id="648"/>
            <p14:sldId id="654"/>
            <p14:sldId id="649"/>
            <p14:sldId id="655"/>
            <p14:sldId id="650"/>
            <p14:sldId id="651"/>
            <p14:sldId id="652"/>
            <p14:sldId id="656"/>
            <p14:sldId id="660"/>
            <p14:sldId id="659"/>
            <p14:sldId id="657"/>
            <p14:sldId id="667"/>
            <p14:sldId id="661"/>
            <p14:sldId id="662"/>
            <p14:sldId id="664"/>
            <p14:sldId id="665"/>
            <p14:sldId id="666"/>
            <p14:sldId id="668"/>
            <p14:sldId id="669"/>
            <p14:sldId id="670"/>
            <p14:sldId id="671"/>
            <p14:sldId id="672"/>
            <p14:sldId id="673"/>
            <p14:sldId id="674"/>
            <p14:sldId id="675"/>
            <p14:sldId id="676"/>
            <p14:sldId id="677"/>
            <p14:sldId id="678"/>
            <p14:sldId id="679"/>
            <p14:sldId id="680"/>
            <p14:sldId id="681"/>
            <p14:sldId id="692"/>
            <p14:sldId id="684"/>
            <p14:sldId id="685"/>
            <p14:sldId id="686"/>
            <p14:sldId id="687"/>
            <p14:sldId id="688"/>
            <p14:sldId id="689"/>
            <p14:sldId id="690"/>
            <p14:sldId id="691"/>
          </p14:sldIdLst>
        </p14:section>
        <p14:section name="サーバーサイド" id="{62432E35-F8DB-4896-BAF4-32438E12156F}">
          <p14:sldIdLst>
            <p14:sldId id="693"/>
            <p14:sldId id="694"/>
            <p14:sldId id="695"/>
            <p14:sldId id="696"/>
            <p14:sldId id="697"/>
            <p14:sldId id="698"/>
            <p14:sldId id="700"/>
            <p14:sldId id="701"/>
            <p14:sldId id="702"/>
            <p14:sldId id="703"/>
            <p14:sldId id="704"/>
            <p14:sldId id="705"/>
            <p14:sldId id="706"/>
            <p14:sldId id="708"/>
            <p14:sldId id="707"/>
            <p14:sldId id="709"/>
            <p14:sldId id="710"/>
            <p14:sldId id="711"/>
            <p14:sldId id="712"/>
            <p14:sldId id="713"/>
            <p14:sldId id="714"/>
            <p14:sldId id="715"/>
            <p14:sldId id="716"/>
            <p14:sldId id="719"/>
            <p14:sldId id="717"/>
            <p14:sldId id="718"/>
            <p14:sldId id="720"/>
            <p14:sldId id="742"/>
            <p14:sldId id="724"/>
            <p14:sldId id="723"/>
            <p14:sldId id="721"/>
            <p14:sldId id="725"/>
            <p14:sldId id="726"/>
            <p14:sldId id="727"/>
            <p14:sldId id="728"/>
            <p14:sldId id="729"/>
            <p14:sldId id="730"/>
            <p14:sldId id="731"/>
            <p14:sldId id="732"/>
            <p14:sldId id="733"/>
            <p14:sldId id="734"/>
            <p14:sldId id="748"/>
            <p14:sldId id="735"/>
            <p14:sldId id="737"/>
            <p14:sldId id="736"/>
            <p14:sldId id="738"/>
            <p14:sldId id="739"/>
            <p14:sldId id="740"/>
            <p14:sldId id="741"/>
            <p14:sldId id="744"/>
            <p14:sldId id="743"/>
            <p14:sldId id="745"/>
            <p14:sldId id="746"/>
            <p14:sldId id="747"/>
            <p14:sldId id="749"/>
          </p14:sldIdLst>
        </p14:section>
        <p14:section name="API疎通編" id="{0FAAE47A-839E-48B1-9349-9F60CA3B4998}">
          <p14:sldIdLst>
            <p14:sldId id="750"/>
            <p14:sldId id="751"/>
            <p14:sldId id="752"/>
            <p14:sldId id="753"/>
            <p14:sldId id="755"/>
            <p14:sldId id="768"/>
            <p14:sldId id="756"/>
            <p14:sldId id="757"/>
            <p14:sldId id="759"/>
            <p14:sldId id="758"/>
            <p14:sldId id="760"/>
            <p14:sldId id="761"/>
            <p14:sldId id="762"/>
            <p14:sldId id="763"/>
            <p14:sldId id="764"/>
            <p14:sldId id="765"/>
            <p14:sldId id="766"/>
            <p14:sldId id="767"/>
            <p14:sldId id="769"/>
            <p14:sldId id="770"/>
            <p14:sldId id="771"/>
            <p14:sldId id="774"/>
            <p14:sldId id="775"/>
            <p14:sldId id="776"/>
            <p14:sldId id="777"/>
            <p14:sldId id="778"/>
            <p14:sldId id="780"/>
            <p14:sldId id="779"/>
            <p14:sldId id="772"/>
            <p14:sldId id="78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D9D"/>
    <a:srgbClr val="EAF0F7"/>
    <a:srgbClr val="000000"/>
    <a:srgbClr val="FDC3B5"/>
    <a:srgbClr val="404040"/>
    <a:srgbClr val="25336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31B86E-C26F-4DEC-87F8-69F09609F6FA}" v="1428" dt="2019-12-02T03:44:27.39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6364" autoAdjust="0"/>
  </p:normalViewPr>
  <p:slideViewPr>
    <p:cSldViewPr snapToGrid="0" snapToObjects="1">
      <p:cViewPr varScale="1">
        <p:scale>
          <a:sx n="152" d="100"/>
          <a:sy n="152" d="100"/>
        </p:scale>
        <p:origin x="192" y="132"/>
      </p:cViewPr>
      <p:guideLst>
        <p:guide orient="horz" pos="1620"/>
        <p:guide pos="2880"/>
      </p:guideLst>
    </p:cSldViewPr>
  </p:slideViewPr>
  <p:outlineViewPr>
    <p:cViewPr>
      <p:scale>
        <a:sx n="66" d="100"/>
        <a:sy n="66"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084BE2-7C00-BE41-9E00-150C10E5C71B}" type="datetimeFigureOut">
              <a:rPr kumimoji="1" lang="ja-JP" altLang="en-US" smtClean="0"/>
              <a:t>2020/2/4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5C0A5F-2C58-2B43-9BA3-91DAA16D01CD}" type="slidenum">
              <a:rPr kumimoji="1" lang="ja-JP" altLang="en-US" smtClean="0"/>
              <a:t>‹#›</a:t>
            </a:fld>
            <a:endParaRPr kumimoji="1" lang="ja-JP" altLang="en-US"/>
          </a:p>
        </p:txBody>
      </p:sp>
    </p:spTree>
    <p:extLst>
      <p:ext uri="{BB962C8B-B14F-4D97-AF65-F5344CB8AC3E}">
        <p14:creationId xmlns:p14="http://schemas.microsoft.com/office/powerpoint/2010/main" val="363968262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Tree>
    <p:extLst>
      <p:ext uri="{BB962C8B-B14F-4D97-AF65-F5344CB8AC3E}">
        <p14:creationId xmlns:p14="http://schemas.microsoft.com/office/powerpoint/2010/main" val="2374192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スライド②_2枠">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341700" y="668592"/>
            <a:ext cx="4191000" cy="3987170"/>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800" b="1" i="0">
                <a:solidFill>
                  <a:schemeClr val="tx1">
                    <a:lumMod val="85000"/>
                    <a:lumOff val="15000"/>
                  </a:schemeClr>
                </a:solidFill>
                <a:latin typeface="メイリオ"/>
                <a:ea typeface="メイリオ"/>
                <a:cs typeface="メイリオ"/>
              </a:defRPr>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4" name="コンテンツ プレースホルダー 3"/>
          <p:cNvSpPr>
            <a:spLocks noGrp="1"/>
          </p:cNvSpPr>
          <p:nvPr>
            <p:ph sz="half" idx="2"/>
          </p:nvPr>
        </p:nvSpPr>
        <p:spPr>
          <a:xfrm>
            <a:off x="4532700" y="668592"/>
            <a:ext cx="4247292" cy="3987170"/>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800" b="1" i="0">
                <a:solidFill>
                  <a:schemeClr val="tx1">
                    <a:lumMod val="85000"/>
                    <a:lumOff val="15000"/>
                  </a:schemeClr>
                </a:solidFill>
                <a:latin typeface="メイリオ"/>
                <a:ea typeface="メイリオ"/>
                <a:cs typeface="メイリオ"/>
              </a:defRPr>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5" name="タイトル 1"/>
          <p:cNvSpPr>
            <a:spLocks noGrp="1"/>
          </p:cNvSpPr>
          <p:nvPr>
            <p:ph type="ctrTitle" hasCustomPrompt="1"/>
          </p:nvPr>
        </p:nvSpPr>
        <p:spPr bwMode="white">
          <a:xfrm>
            <a:off x="350370" y="75500"/>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pic>
        <p:nvPicPr>
          <p:cNvPr id="6" name="図 5" descr="logo3.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7" name="テキスト ボックス 6"/>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latin typeface="+mn-lt"/>
                <a:ea typeface="+mn-ea"/>
                <a:cs typeface="メイリオ"/>
              </a:rPr>
              <a:t>Copyright © Japan Business Systems, Inc.</a:t>
            </a:r>
            <a:endParaRPr kumimoji="1" lang="ja-JP" altLang="en-US" sz="800" i="1" kern="800" spc="50" dirty="0">
              <a:latin typeface="メイリオ"/>
              <a:ea typeface="メイリオ"/>
              <a:cs typeface="メイリオ"/>
            </a:endParaRPr>
          </a:p>
        </p:txBody>
      </p:sp>
      <p:sp>
        <p:nvSpPr>
          <p:cNvPr id="8" name="テキスト ボックス 7"/>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Tree>
    <p:extLst>
      <p:ext uri="{BB962C8B-B14F-4D97-AF65-F5344CB8AC3E}">
        <p14:creationId xmlns:p14="http://schemas.microsoft.com/office/powerpoint/2010/main" val="3167955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スライド③_4枠">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bwMode="white">
          <a:xfrm>
            <a:off x="350370" y="75500"/>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pic>
        <p:nvPicPr>
          <p:cNvPr id="6" name="図 5" descr="logo3.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7" name="テキスト ボックス 6"/>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latin typeface="+mn-lt"/>
                <a:ea typeface="+mn-ea"/>
                <a:cs typeface="メイリオ"/>
              </a:rPr>
              <a:t>Copyright © Japan Business Systems, Inc.</a:t>
            </a:r>
            <a:endParaRPr kumimoji="1" lang="ja-JP" altLang="en-US" sz="800" i="1" kern="800" spc="50" dirty="0">
              <a:latin typeface="メイリオ"/>
              <a:ea typeface="メイリオ"/>
              <a:cs typeface="メイリオ"/>
            </a:endParaRPr>
          </a:p>
        </p:txBody>
      </p:sp>
      <p:sp>
        <p:nvSpPr>
          <p:cNvPr id="8" name="テキスト ボックス 7"/>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10" name="テキスト プレースホルダー 2"/>
          <p:cNvSpPr>
            <a:spLocks noGrp="1"/>
          </p:cNvSpPr>
          <p:nvPr>
            <p:ph type="body" idx="1"/>
          </p:nvPr>
        </p:nvSpPr>
        <p:spPr>
          <a:xfrm>
            <a:off x="340845" y="668737"/>
            <a:ext cx="4187826" cy="639762"/>
          </a:xfrm>
          <a:prstGeom prst="rect">
            <a:avLst/>
          </a:prstGeom>
        </p:spPr>
        <p:txBody>
          <a:bodyPr anchor="b"/>
          <a:lstStyle>
            <a:lvl1pPr marL="0" indent="0">
              <a:buNone/>
              <a:defRPr sz="2000" b="0" i="0">
                <a:solidFill>
                  <a:srgbClr val="404040"/>
                </a:solidFill>
                <a:latin typeface="メイリオ"/>
                <a:ea typeface="メイリオ"/>
                <a:cs typeface="メイリオ"/>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11" name="コンテンツ プレースホルダー 3"/>
          <p:cNvSpPr>
            <a:spLocks noGrp="1"/>
          </p:cNvSpPr>
          <p:nvPr>
            <p:ph sz="half" idx="2"/>
          </p:nvPr>
        </p:nvSpPr>
        <p:spPr>
          <a:xfrm>
            <a:off x="340845" y="1308498"/>
            <a:ext cx="4187826" cy="3333304"/>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600" b="1" i="0">
                <a:solidFill>
                  <a:schemeClr val="tx1">
                    <a:lumMod val="85000"/>
                    <a:lumOff val="15000"/>
                  </a:schemeClr>
                </a:solidFill>
                <a:latin typeface="メイリオ"/>
                <a:ea typeface="メイリオ"/>
                <a:cs typeface="メイリオ"/>
              </a:defRPr>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12" name="テキスト プレースホルダー 4"/>
          <p:cNvSpPr>
            <a:spLocks noGrp="1"/>
          </p:cNvSpPr>
          <p:nvPr>
            <p:ph type="body" sz="quarter" idx="3"/>
          </p:nvPr>
        </p:nvSpPr>
        <p:spPr>
          <a:xfrm>
            <a:off x="4528671" y="668737"/>
            <a:ext cx="4241796" cy="639762"/>
          </a:xfrm>
          <a:prstGeom prst="rect">
            <a:avLst/>
          </a:prstGeom>
        </p:spPr>
        <p:txBody>
          <a:bodyPr anchor="b"/>
          <a:lstStyle>
            <a:lvl1pPr marL="0" indent="0">
              <a:buNone/>
              <a:defRPr sz="2000" b="0" i="0">
                <a:solidFill>
                  <a:srgbClr val="404040"/>
                </a:solidFill>
                <a:latin typeface="メイリオ"/>
                <a:ea typeface="メイリオ"/>
                <a:cs typeface="メイリオ"/>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13" name="コンテンツ プレースホルダー 5"/>
          <p:cNvSpPr>
            <a:spLocks noGrp="1"/>
          </p:cNvSpPr>
          <p:nvPr>
            <p:ph sz="quarter" idx="4"/>
          </p:nvPr>
        </p:nvSpPr>
        <p:spPr>
          <a:xfrm>
            <a:off x="4528671" y="1308498"/>
            <a:ext cx="4241796" cy="3333304"/>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600" b="1" i="0">
                <a:solidFill>
                  <a:schemeClr val="tx1">
                    <a:lumMod val="85000"/>
                    <a:lumOff val="15000"/>
                  </a:schemeClr>
                </a:solidFill>
                <a:latin typeface="メイリオ"/>
                <a:ea typeface="メイリオ"/>
                <a:cs typeface="メイリオ"/>
              </a:defRPr>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Tree>
    <p:extLst>
      <p:ext uri="{BB962C8B-B14F-4D97-AF65-F5344CB8AC3E}">
        <p14:creationId xmlns:p14="http://schemas.microsoft.com/office/powerpoint/2010/main" val="3598706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ンクスページ">
    <p:spTree>
      <p:nvGrpSpPr>
        <p:cNvPr id="1" name=""/>
        <p:cNvGrpSpPr/>
        <p:nvPr/>
      </p:nvGrpSpPr>
      <p:grpSpPr>
        <a:xfrm>
          <a:off x="0" y="0"/>
          <a:ext cx="0" cy="0"/>
          <a:chOff x="0" y="0"/>
          <a:chExt cx="0" cy="0"/>
        </a:xfrm>
      </p:grpSpPr>
      <p:pic>
        <p:nvPicPr>
          <p:cNvPr id="8" name="図 7"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301"/>
            <a:ext cx="9144000" cy="5141610"/>
          </a:xfrm>
          <a:prstGeom prst="rect">
            <a:avLst/>
          </a:prstGeom>
        </p:spPr>
      </p:pic>
      <p:pic>
        <p:nvPicPr>
          <p:cNvPr id="12" name="図 11"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3" name="テキスト ボックス 12"/>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a:t>
            </a:r>
            <a:r>
              <a:rPr kumimoji="1" lang="en-US" altLang="ja-JP" sz="800" i="1" kern="800" spc="50" baseline="0" dirty="0">
                <a:solidFill>
                  <a:schemeClr val="tx1"/>
                </a:solidFill>
                <a:latin typeface="+mn-lt"/>
                <a:ea typeface="+mn-ea"/>
                <a:cs typeface="メイリオ"/>
              </a:rPr>
              <a:t> </a:t>
            </a:r>
            <a:r>
              <a:rPr kumimoji="1" lang="en-US" altLang="ja-JP" sz="800" i="1" kern="800" spc="50" dirty="0">
                <a:solidFill>
                  <a:schemeClr val="tx1"/>
                </a:solidFill>
                <a:latin typeface="+mn-lt"/>
                <a:ea typeface="+mn-ea"/>
                <a:cs typeface="メイリオ"/>
              </a:rPr>
              <a:t>© </a:t>
            </a:r>
            <a:r>
              <a:rPr kumimoji="1" lang="en-US" altLang="ja-JP" sz="800" i="1" kern="800" spc="50" dirty="0">
                <a:solidFill>
                  <a:schemeClr val="tx1"/>
                </a:solidFill>
                <a:latin typeface="メイリオ"/>
                <a:ea typeface="メイリオ"/>
                <a:cs typeface="メイリオ"/>
              </a:rPr>
              <a:t>Japan Business</a:t>
            </a:r>
            <a:r>
              <a:rPr lang="en-US" altLang="ja-JP" sz="800" i="1" kern="800" spc="50" dirty="0">
                <a:solidFill>
                  <a:schemeClr val="tx1"/>
                </a:solidFill>
                <a:latin typeface="メイリオ"/>
                <a:ea typeface="メイリオ"/>
                <a:cs typeface="メイリオ"/>
              </a:rPr>
              <a:t> S</a:t>
            </a:r>
            <a:r>
              <a:rPr kumimoji="1" lang="en-US" altLang="ja-JP" sz="800" i="1" kern="800" spc="50" dirty="0">
                <a:solidFill>
                  <a:schemeClr val="tx1"/>
                </a:solidFill>
                <a:latin typeface="メイリオ"/>
                <a:ea typeface="メイリオ"/>
                <a:cs typeface="メイリオ"/>
              </a:rPr>
              <a:t>ystems, Inc.</a:t>
            </a:r>
            <a:endParaRPr kumimoji="1" lang="ja-JP" altLang="en-US" sz="800" i="1" kern="800" spc="50" dirty="0">
              <a:solidFill>
                <a:schemeClr val="tx1"/>
              </a:solidFill>
              <a:latin typeface="メイリオ"/>
              <a:ea typeface="メイリオ"/>
              <a:cs typeface="メイリオ"/>
            </a:endParaRPr>
          </a:p>
        </p:txBody>
      </p:sp>
      <p:sp>
        <p:nvSpPr>
          <p:cNvPr id="14" name="テキスト ボックス 13"/>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pic>
        <p:nvPicPr>
          <p:cNvPr id="4" name="図 3"/>
          <p:cNvPicPr>
            <a:picLocks noChangeAspect="1"/>
          </p:cNvPicPr>
          <p:nvPr userDrawn="1"/>
        </p:nvPicPr>
        <p:blipFill>
          <a:blip r:embed="rId4"/>
          <a:stretch>
            <a:fillRect/>
          </a:stretch>
        </p:blipFill>
        <p:spPr>
          <a:xfrm>
            <a:off x="2774732" y="1258348"/>
            <a:ext cx="3594536" cy="2866432"/>
          </a:xfrm>
          <a:prstGeom prst="rect">
            <a:avLst/>
          </a:prstGeom>
        </p:spPr>
      </p:pic>
    </p:spTree>
    <p:extLst>
      <p:ext uri="{BB962C8B-B14F-4D97-AF65-F5344CB8AC3E}">
        <p14:creationId xmlns:p14="http://schemas.microsoft.com/office/powerpoint/2010/main" val="164492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スライド①_ベース">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Tree>
    <p:extLst>
      <p:ext uri="{BB962C8B-B14F-4D97-AF65-F5344CB8AC3E}">
        <p14:creationId xmlns:p14="http://schemas.microsoft.com/office/powerpoint/2010/main" val="162636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中表紙">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Tree>
    <p:extLst>
      <p:ext uri="{BB962C8B-B14F-4D97-AF65-F5344CB8AC3E}">
        <p14:creationId xmlns:p14="http://schemas.microsoft.com/office/powerpoint/2010/main" val="1063887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表紙_Internal use only">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
        <p:nvSpPr>
          <p:cNvPr id="9" name="テキスト ボックス 8"/>
          <p:cNvSpPr txBox="1"/>
          <p:nvPr userDrawn="1"/>
        </p:nvSpPr>
        <p:spPr>
          <a:xfrm>
            <a:off x="6883400" y="289167"/>
            <a:ext cx="1885144" cy="276999"/>
          </a:xfrm>
          <a:prstGeom prst="rect">
            <a:avLst/>
          </a:prstGeom>
          <a:solidFill>
            <a:srgbClr val="00B0F0"/>
          </a:solidFill>
        </p:spPr>
        <p:txBody>
          <a:bodyPr wrap="square" rtlCol="0">
            <a:spAutoFit/>
          </a:bodyPr>
          <a:lstStyle/>
          <a:p>
            <a:pPr algn="ctr"/>
            <a:r>
              <a:rPr kumimoji="1" lang="en-US" altLang="ja-JP"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42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スライド①_ベース_Internal use only">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
        <p:nvSpPr>
          <p:cNvPr id="8" name="テキスト ボックス 7"/>
          <p:cNvSpPr txBox="1"/>
          <p:nvPr userDrawn="1"/>
        </p:nvSpPr>
        <p:spPr>
          <a:xfrm>
            <a:off x="6000382" y="4768597"/>
            <a:ext cx="2348189" cy="246221"/>
          </a:xfrm>
          <a:prstGeom prst="rect">
            <a:avLst/>
          </a:prstGeom>
          <a:solidFill>
            <a:srgbClr val="C9F1FF"/>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70710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中表紙_Internal use only">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
        <p:nvSpPr>
          <p:cNvPr id="10" name="テキスト ボックス 9"/>
          <p:cNvSpPr txBox="1"/>
          <p:nvPr userDrawn="1"/>
        </p:nvSpPr>
        <p:spPr>
          <a:xfrm>
            <a:off x="6000382" y="4766981"/>
            <a:ext cx="2348189" cy="246221"/>
          </a:xfrm>
          <a:prstGeom prst="rect">
            <a:avLst/>
          </a:prstGeom>
          <a:solidFill>
            <a:srgbClr val="C9F1FF"/>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777013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紙_Confidential">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
        <p:nvSpPr>
          <p:cNvPr id="10" name="テキスト ボックス 9"/>
          <p:cNvSpPr txBox="1"/>
          <p:nvPr userDrawn="1"/>
        </p:nvSpPr>
        <p:spPr>
          <a:xfrm>
            <a:off x="6883400" y="289167"/>
            <a:ext cx="1885144" cy="276999"/>
          </a:xfrm>
          <a:prstGeom prst="rect">
            <a:avLst/>
          </a:prstGeom>
          <a:solidFill>
            <a:srgbClr val="002060"/>
          </a:solidFill>
        </p:spPr>
        <p:txBody>
          <a:bodyPr wrap="square" rtlCol="0">
            <a:spAutoFit/>
          </a:bodyPr>
          <a:lstStyle/>
          <a:p>
            <a:pPr algn="ctr"/>
            <a:r>
              <a:rPr kumimoji="1" lang="en-US" altLang="ja-JP"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23395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スライド①_ベース_Confidential">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
        <p:nvSpPr>
          <p:cNvPr id="9" name="テキスト ボックス 8"/>
          <p:cNvSpPr txBox="1"/>
          <p:nvPr userDrawn="1"/>
        </p:nvSpPr>
        <p:spPr>
          <a:xfrm>
            <a:off x="6000382" y="4768596"/>
            <a:ext cx="2348189" cy="246221"/>
          </a:xfrm>
          <a:prstGeom prst="rect">
            <a:avLst/>
          </a:prstGeom>
          <a:solidFill>
            <a:schemeClr val="accent3">
              <a:lumMod val="20000"/>
              <a:lumOff val="80000"/>
            </a:schemeClr>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080402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中表紙_Confidential">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
        <p:nvSpPr>
          <p:cNvPr id="11" name="テキスト ボックス 10"/>
          <p:cNvSpPr txBox="1"/>
          <p:nvPr userDrawn="1"/>
        </p:nvSpPr>
        <p:spPr>
          <a:xfrm>
            <a:off x="6000382" y="4768596"/>
            <a:ext cx="2348189" cy="246221"/>
          </a:xfrm>
          <a:prstGeom prst="rect">
            <a:avLst/>
          </a:prstGeom>
          <a:solidFill>
            <a:schemeClr val="accent3">
              <a:lumMod val="20000"/>
              <a:lumOff val="80000"/>
            </a:schemeClr>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8668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descr="c-4-2_9-16.ai"/>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spTree>
    <p:extLst>
      <p:ext uri="{BB962C8B-B14F-4D97-AF65-F5344CB8AC3E}">
        <p14:creationId xmlns:p14="http://schemas.microsoft.com/office/powerpoint/2010/main" val="2013093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6" r:id="rId4"/>
    <p:sldLayoutId id="2147483657" r:id="rId5"/>
    <p:sldLayoutId id="2147483658" r:id="rId6"/>
    <p:sldLayoutId id="2147483659" r:id="rId7"/>
    <p:sldLayoutId id="2147483660" r:id="rId8"/>
    <p:sldLayoutId id="2147483661" r:id="rId9"/>
    <p:sldLayoutId id="2147483654" r:id="rId10"/>
    <p:sldLayoutId id="2147483655" r:id="rId11"/>
    <p:sldLayoutId id="2147483652" r:id="rId12"/>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hyperlink" Target="https://qiita.com/PlanetMeron/items/2905e2d0aa7fe46a36d4" TargetMode="Externa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hyperlink" Target="https://developer.mozilla.org/ja/docs/Web/API/XMLHttpRequest" TargetMode="Externa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hyperlink" Target="https://aloerina01.github.io/blog/2016-10-13-1" TargetMode="External"/><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code.jquery.com/jquery-3.4.1.js"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qiita.com/tsukishimaao/items/39d22fd9178546d6cdeb" TargetMode="External"/><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webism.jp/js-jquery/jplayer/" TargetMode="Externa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codepb/jquery-template"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ferret-plus.com/4637" TargetMode="External"/><Relationship Id="rId2" Type="http://schemas.openxmlformats.org/officeDocument/2006/relationships/hyperlink" Target="https://qiita.com/kamihork/items/f9d31c03505028d8a9e9" TargetMode="External"/><Relationship Id="rId1" Type="http://schemas.openxmlformats.org/officeDocument/2006/relationships/slideLayout" Target="../slideLayouts/slideLayout5.xml"/><Relationship Id="rId4" Type="http://schemas.openxmlformats.org/officeDocument/2006/relationships/hyperlink" Target="https://www.web-knowledge-info.com/posts/web_basic_knowledge17.htm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qiita.com/r_fukuma/items/a9e8d18467fe3e04068e" TargetMode="External"/><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hyperlink" Target="https://developer.mozilla.org/ja/docs/Web/HTTP/Methods/POST" TargetMode="External"/><Relationship Id="rId4" Type="http://schemas.openxmlformats.org/officeDocument/2006/relationships/hyperlink" Target="https://developer.mozilla.org/ja/docs/Web/HTTP/Methods/GET"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localhost:44328/api.sample" TargetMode="External"/><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hyperlink" Target="https://localhost:44328/api/sample/1"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kumimoji="1" lang="ja-JP" altLang="en-US" dirty="0"/>
              <a:t>クラサバアプリ作成</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130661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2297301" y="1513751"/>
            <a:ext cx="4001899" cy="603095"/>
          </a:xfrm>
        </p:spPr>
        <p:txBody>
          <a:bodyPr/>
          <a:lstStyle/>
          <a:p>
            <a:r>
              <a:rPr lang="ja-JP" altLang="en-US" sz="4000" dirty="0" err="1"/>
              <a:t>っと</a:t>
            </a:r>
            <a:r>
              <a:rPr lang="ja-JP" altLang="en-US" sz="4000" dirty="0"/>
              <a:t>その前に！</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err="1"/>
              <a:t>ストーーーっ</a:t>
            </a:r>
            <a:r>
              <a:rPr kumimoji="1" lang="ja-JP" altLang="en-US" dirty="0"/>
              <a:t>プ</a:t>
            </a:r>
          </a:p>
        </p:txBody>
      </p:sp>
      <p:sp>
        <p:nvSpPr>
          <p:cNvPr id="4" name="コンテンツ プレースホルダー 8">
            <a:extLst>
              <a:ext uri="{FF2B5EF4-FFF2-40B4-BE49-F238E27FC236}">
                <a16:creationId xmlns:a16="http://schemas.microsoft.com/office/drawing/2014/main" id="{DB99474A-7167-420D-AF52-358C93837ED7}"/>
              </a:ext>
            </a:extLst>
          </p:cNvPr>
          <p:cNvSpPr txBox="1">
            <a:spLocks/>
          </p:cNvSpPr>
          <p:nvPr/>
        </p:nvSpPr>
        <p:spPr>
          <a:xfrm>
            <a:off x="1224151" y="2443201"/>
            <a:ext cx="5824349" cy="345998"/>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そもそも</a:t>
            </a:r>
            <a:r>
              <a:rPr lang="en-US" altLang="ja-JP" dirty="0"/>
              <a:t>HTML / CSS / JS</a:t>
            </a:r>
            <a:r>
              <a:rPr lang="ja-JP" altLang="en-US" dirty="0" err="1"/>
              <a:t>って</a:t>
            </a:r>
            <a:r>
              <a:rPr lang="ja-JP" altLang="en-US" dirty="0"/>
              <a:t>何が出来るんねん</a:t>
            </a:r>
            <a:endParaRPr lang="en-US" altLang="ja-JP" dirty="0"/>
          </a:p>
        </p:txBody>
      </p:sp>
    </p:spTree>
    <p:extLst>
      <p:ext uri="{BB962C8B-B14F-4D97-AF65-F5344CB8AC3E}">
        <p14:creationId xmlns:p14="http://schemas.microsoft.com/office/powerpoint/2010/main" val="34230077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450638" y="2105313"/>
            <a:ext cx="6364243" cy="307777"/>
          </a:xfrm>
          <a:prstGeom prst="rect">
            <a:avLst/>
          </a:prstGeom>
          <a:noFill/>
        </p:spPr>
        <p:txBody>
          <a:bodyPr wrap="none" rtlCol="0">
            <a:spAutoFit/>
          </a:bodyPr>
          <a:lstStyle/>
          <a:p>
            <a:r>
              <a:rPr kumimoji="1" lang="ja-JP" altLang="en-US" sz="1400" dirty="0"/>
              <a:t>クライアントから指定されたファイル名と一致す</a:t>
            </a:r>
            <a:r>
              <a:rPr lang="ja-JP" altLang="en-US" sz="1400" dirty="0"/>
              <a:t>るレコードを</a:t>
            </a:r>
            <a:r>
              <a:rPr lang="en-US" altLang="ja-JP" sz="1400" dirty="0"/>
              <a:t>DB</a:t>
            </a:r>
            <a:r>
              <a:rPr lang="ja-JP" altLang="en-US" sz="1400" dirty="0"/>
              <a:t>から取得</a:t>
            </a:r>
            <a:endParaRPr kumimoji="1" lang="ja-JP" altLang="en-US" sz="1400" dirty="0"/>
          </a:p>
        </p:txBody>
      </p:sp>
      <p:sp>
        <p:nvSpPr>
          <p:cNvPr id="11" name="テキスト ボックス 10">
            <a:extLst>
              <a:ext uri="{FF2B5EF4-FFF2-40B4-BE49-F238E27FC236}">
                <a16:creationId xmlns:a16="http://schemas.microsoft.com/office/drawing/2014/main" id="{330883B7-BE26-480C-B731-ED60CFB40223}"/>
              </a:ext>
            </a:extLst>
          </p:cNvPr>
          <p:cNvSpPr txBox="1"/>
          <p:nvPr/>
        </p:nvSpPr>
        <p:spPr>
          <a:xfrm>
            <a:off x="1450638" y="2745716"/>
            <a:ext cx="5778633" cy="400110"/>
          </a:xfrm>
          <a:prstGeom prst="rect">
            <a:avLst/>
          </a:prstGeom>
          <a:noFill/>
        </p:spPr>
        <p:txBody>
          <a:bodyPr wrap="none" rtlCol="0">
            <a:spAutoFit/>
          </a:bodyPr>
          <a:lstStyle/>
          <a:p>
            <a:r>
              <a:rPr kumimoji="1" lang="en-US" altLang="ja-JP" sz="2000" dirty="0" err="1"/>
              <a:t>IEnumerable</a:t>
            </a:r>
            <a:r>
              <a:rPr kumimoji="1" lang="en-US" altLang="ja-JP" sz="2000" dirty="0"/>
              <a:t>&lt;T&gt;.Where()</a:t>
            </a:r>
            <a:r>
              <a:rPr kumimoji="1" lang="ja-JP" altLang="en-US" sz="2000" dirty="0"/>
              <a:t>を使ってみましょう</a:t>
            </a:r>
          </a:p>
        </p:txBody>
      </p:sp>
    </p:spTree>
    <p:extLst>
      <p:ext uri="{BB962C8B-B14F-4D97-AF65-F5344CB8AC3E}">
        <p14:creationId xmlns:p14="http://schemas.microsoft.com/office/powerpoint/2010/main" val="39583870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2" name="テキスト ボックス 1">
            <a:extLst>
              <a:ext uri="{FF2B5EF4-FFF2-40B4-BE49-F238E27FC236}">
                <a16:creationId xmlns:a16="http://schemas.microsoft.com/office/drawing/2014/main" id="{6D48162F-3F7B-4DAD-956F-29A90FB70010}"/>
              </a:ext>
            </a:extLst>
          </p:cNvPr>
          <p:cNvSpPr txBox="1"/>
          <p:nvPr/>
        </p:nvSpPr>
        <p:spPr>
          <a:xfrm>
            <a:off x="857067" y="4032466"/>
            <a:ext cx="6112571" cy="523220"/>
          </a:xfrm>
          <a:prstGeom prst="rect">
            <a:avLst/>
          </a:prstGeom>
          <a:noFill/>
        </p:spPr>
        <p:txBody>
          <a:bodyPr wrap="none" rtlCol="0">
            <a:spAutoFit/>
          </a:bodyPr>
          <a:lstStyle/>
          <a:p>
            <a:r>
              <a:rPr lang="en-US" altLang="ja-JP" sz="1400" dirty="0"/>
              <a:t>                                     </a:t>
            </a:r>
            <a:r>
              <a:rPr lang="ja-JP" altLang="en-US" sz="1400" dirty="0">
                <a:solidFill>
                  <a:srgbClr val="00B050"/>
                </a:solidFill>
              </a:rPr>
              <a:t>仮引数</a:t>
            </a:r>
            <a:r>
              <a:rPr lang="ja-JP" altLang="en-US" sz="1400" dirty="0"/>
              <a:t>                     </a:t>
            </a:r>
            <a:r>
              <a:rPr lang="ja-JP" altLang="en-US" sz="1400" dirty="0">
                <a:solidFill>
                  <a:schemeClr val="accent1"/>
                </a:solidFill>
              </a:rPr>
              <a:t>指定されたファイル名</a:t>
            </a:r>
            <a:br>
              <a:rPr lang="en-US" altLang="ja-JP" sz="1400" dirty="0"/>
            </a:br>
            <a:r>
              <a:rPr lang="en-US" altLang="ja-JP" sz="1400" dirty="0" err="1"/>
              <a:t>context.MusicInfo.Where</a:t>
            </a:r>
            <a:r>
              <a:rPr lang="en-US" altLang="ja-JP" sz="1400" dirty="0"/>
              <a:t>(</a:t>
            </a:r>
            <a:r>
              <a:rPr lang="en-US" altLang="ja-JP" sz="1400" dirty="0">
                <a:solidFill>
                  <a:srgbClr val="00B050"/>
                </a:solidFill>
              </a:rPr>
              <a:t>w</a:t>
            </a:r>
            <a:r>
              <a:rPr lang="en-US" altLang="ja-JP" sz="1400" dirty="0"/>
              <a:t> =&gt; </a:t>
            </a:r>
            <a:r>
              <a:rPr lang="en-US" altLang="ja-JP" sz="1400" dirty="0" err="1">
                <a:solidFill>
                  <a:srgbClr val="00B050"/>
                </a:solidFill>
              </a:rPr>
              <a:t>w</a:t>
            </a:r>
            <a:r>
              <a:rPr lang="en-US" altLang="ja-JP" sz="1400" dirty="0" err="1"/>
              <a:t>.FileName.Equals</a:t>
            </a:r>
            <a:r>
              <a:rPr lang="en-US" altLang="ja-JP" sz="1400" dirty="0"/>
              <a:t>(</a:t>
            </a:r>
            <a:r>
              <a:rPr lang="en-US" altLang="ja-JP" sz="1400" dirty="0" err="1">
                <a:solidFill>
                  <a:schemeClr val="accent1"/>
                </a:solidFill>
              </a:rPr>
              <a:t>fileName</a:t>
            </a:r>
            <a:r>
              <a:rPr lang="en-US" altLang="ja-JP" sz="1400" dirty="0"/>
              <a:t>));</a:t>
            </a:r>
            <a:endParaRPr kumimoji="1" lang="ja-JP" altLang="en-US" sz="1400" dirty="0"/>
          </a:p>
        </p:txBody>
      </p:sp>
      <p:sp>
        <p:nvSpPr>
          <p:cNvPr id="9" name="テキスト ボックス 8">
            <a:extLst>
              <a:ext uri="{FF2B5EF4-FFF2-40B4-BE49-F238E27FC236}">
                <a16:creationId xmlns:a16="http://schemas.microsoft.com/office/drawing/2014/main" id="{68CF14AC-43F2-4B8B-A6D3-A580E462906C}"/>
              </a:ext>
            </a:extLst>
          </p:cNvPr>
          <p:cNvSpPr txBox="1"/>
          <p:nvPr/>
        </p:nvSpPr>
        <p:spPr>
          <a:xfrm>
            <a:off x="2858412" y="1321960"/>
            <a:ext cx="2492990" cy="400110"/>
          </a:xfrm>
          <a:prstGeom prst="rect">
            <a:avLst/>
          </a:prstGeom>
          <a:noFill/>
        </p:spPr>
        <p:txBody>
          <a:bodyPr wrap="none" rtlCol="0">
            <a:spAutoFit/>
          </a:bodyPr>
          <a:lstStyle/>
          <a:p>
            <a:r>
              <a:rPr kumimoji="1" lang="ja-JP" altLang="en-US" sz="2000" dirty="0"/>
              <a:t>ラムダ式を使います</a:t>
            </a:r>
          </a:p>
        </p:txBody>
      </p:sp>
      <p:sp>
        <p:nvSpPr>
          <p:cNvPr id="12" name="テキスト ボックス 11">
            <a:extLst>
              <a:ext uri="{FF2B5EF4-FFF2-40B4-BE49-F238E27FC236}">
                <a16:creationId xmlns:a16="http://schemas.microsoft.com/office/drawing/2014/main" id="{0119DC0C-1E3D-4E28-AE61-473FBC0AF9B2}"/>
              </a:ext>
            </a:extLst>
          </p:cNvPr>
          <p:cNvSpPr txBox="1"/>
          <p:nvPr/>
        </p:nvSpPr>
        <p:spPr>
          <a:xfrm>
            <a:off x="2079010" y="1869831"/>
            <a:ext cx="3956532" cy="1323439"/>
          </a:xfrm>
          <a:prstGeom prst="rect">
            <a:avLst/>
          </a:prstGeom>
          <a:noFill/>
        </p:spPr>
        <p:txBody>
          <a:bodyPr wrap="none" rtlCol="0">
            <a:spAutoFit/>
          </a:bodyPr>
          <a:lstStyle/>
          <a:p>
            <a:r>
              <a:rPr kumimoji="1" lang="ja-JP" altLang="en-US" sz="2000" dirty="0"/>
              <a:t>構文</a:t>
            </a:r>
            <a:r>
              <a:rPr kumimoji="1" lang="en-US" altLang="ja-JP" sz="2000" dirty="0"/>
              <a:t>: </a:t>
            </a:r>
            <a:r>
              <a:rPr kumimoji="1" lang="ja-JP" altLang="en-US" sz="2000" dirty="0"/>
              <a:t>メソッド名</a:t>
            </a:r>
            <a:r>
              <a:rPr kumimoji="1" lang="en-US" altLang="ja-JP" sz="2000" dirty="0"/>
              <a:t>( (</a:t>
            </a:r>
            <a:r>
              <a:rPr kumimoji="1" lang="ja-JP" altLang="en-US" sz="2000" dirty="0">
                <a:solidFill>
                  <a:srgbClr val="00B050"/>
                </a:solidFill>
              </a:rPr>
              <a:t>仮引数</a:t>
            </a:r>
            <a:r>
              <a:rPr kumimoji="1" lang="en-US" altLang="ja-JP" sz="2000" dirty="0"/>
              <a:t>) =&gt; </a:t>
            </a:r>
            <a:br>
              <a:rPr kumimoji="1" lang="en-US" altLang="ja-JP" sz="2000" dirty="0"/>
            </a:br>
            <a:r>
              <a:rPr kumimoji="1" lang="en-US" altLang="ja-JP" sz="2000" dirty="0"/>
              <a:t>{</a:t>
            </a:r>
            <a:br>
              <a:rPr kumimoji="1" lang="en-US" altLang="ja-JP" sz="2000" dirty="0"/>
            </a:br>
            <a:r>
              <a:rPr kumimoji="1" lang="en-US" altLang="ja-JP" sz="2000" dirty="0"/>
              <a:t>	</a:t>
            </a:r>
            <a:r>
              <a:rPr kumimoji="1" lang="en-US" altLang="ja-JP" sz="2000" dirty="0">
                <a:solidFill>
                  <a:srgbClr val="FF0000"/>
                </a:solidFill>
              </a:rPr>
              <a:t>// </a:t>
            </a:r>
            <a:r>
              <a:rPr kumimoji="1" lang="ja-JP" altLang="en-US" sz="2000" dirty="0">
                <a:solidFill>
                  <a:srgbClr val="FF0000"/>
                </a:solidFill>
              </a:rPr>
              <a:t>何らかの処理</a:t>
            </a:r>
            <a:br>
              <a:rPr kumimoji="1" lang="en-US" altLang="ja-JP" sz="2000" dirty="0"/>
            </a:br>
            <a:r>
              <a:rPr kumimoji="1" lang="en-US" altLang="ja-JP" sz="2000" dirty="0"/>
              <a:t>});</a:t>
            </a:r>
            <a:endParaRPr kumimoji="1" lang="ja-JP" altLang="en-US" sz="2000" dirty="0"/>
          </a:p>
        </p:txBody>
      </p:sp>
      <p:sp>
        <p:nvSpPr>
          <p:cNvPr id="13" name="テキスト ボックス 12">
            <a:extLst>
              <a:ext uri="{FF2B5EF4-FFF2-40B4-BE49-F238E27FC236}">
                <a16:creationId xmlns:a16="http://schemas.microsoft.com/office/drawing/2014/main" id="{98A0EF02-FDCE-46BF-909B-959F98562980}"/>
              </a:ext>
            </a:extLst>
          </p:cNvPr>
          <p:cNvSpPr txBox="1"/>
          <p:nvPr/>
        </p:nvSpPr>
        <p:spPr>
          <a:xfrm>
            <a:off x="857067" y="3334967"/>
            <a:ext cx="6062878" cy="523220"/>
          </a:xfrm>
          <a:prstGeom prst="rect">
            <a:avLst/>
          </a:prstGeom>
          <a:noFill/>
        </p:spPr>
        <p:txBody>
          <a:bodyPr wrap="none" rtlCol="0">
            <a:spAutoFit/>
          </a:bodyPr>
          <a:lstStyle/>
          <a:p>
            <a:r>
              <a:rPr lang="en-US" altLang="ja-JP" sz="1400" dirty="0"/>
              <a:t>Where</a:t>
            </a:r>
            <a:r>
              <a:rPr lang="ja-JP" altLang="en-US" sz="1400" dirty="0"/>
              <a:t>の場合は </a:t>
            </a:r>
            <a:r>
              <a:rPr lang="en-US" altLang="ja-JP" sz="1400" dirty="0">
                <a:solidFill>
                  <a:srgbClr val="FF0000"/>
                </a:solidFill>
              </a:rPr>
              <a:t>//</a:t>
            </a:r>
            <a:r>
              <a:rPr lang="ja-JP" altLang="en-US" sz="1400" dirty="0">
                <a:solidFill>
                  <a:srgbClr val="FF0000"/>
                </a:solidFill>
              </a:rPr>
              <a:t>何らかの処理</a:t>
            </a:r>
            <a:r>
              <a:rPr lang="ja-JP" altLang="en-US" sz="1400" dirty="0"/>
              <a:t> で</a:t>
            </a:r>
            <a:r>
              <a:rPr lang="en-US" altLang="ja-JP" sz="1400" dirty="0"/>
              <a:t>true</a:t>
            </a:r>
            <a:r>
              <a:rPr lang="ja-JP" altLang="en-US" sz="1400" dirty="0"/>
              <a:t>となるレコードが返ってくるので</a:t>
            </a:r>
            <a:br>
              <a:rPr lang="en-US" altLang="ja-JP" sz="1400" dirty="0"/>
            </a:br>
            <a:r>
              <a:rPr kumimoji="1" lang="ja-JP" altLang="en-US" sz="1400" dirty="0"/>
              <a:t>こんな感じになります↓</a:t>
            </a:r>
          </a:p>
        </p:txBody>
      </p:sp>
      <p:sp>
        <p:nvSpPr>
          <p:cNvPr id="14" name="テキスト ボックス 13">
            <a:extLst>
              <a:ext uri="{FF2B5EF4-FFF2-40B4-BE49-F238E27FC236}">
                <a16:creationId xmlns:a16="http://schemas.microsoft.com/office/drawing/2014/main" id="{FFBA0033-10BF-4E1D-8A64-7BD4F7C0DD78}"/>
              </a:ext>
            </a:extLst>
          </p:cNvPr>
          <p:cNvSpPr txBox="1"/>
          <p:nvPr/>
        </p:nvSpPr>
        <p:spPr>
          <a:xfrm>
            <a:off x="5985743" y="1874470"/>
            <a:ext cx="2917786" cy="1323439"/>
          </a:xfrm>
          <a:prstGeom prst="rect">
            <a:avLst/>
          </a:prstGeom>
          <a:noFill/>
        </p:spPr>
        <p:txBody>
          <a:bodyPr wrap="none" rtlCol="0">
            <a:spAutoFit/>
          </a:bodyPr>
          <a:lstStyle/>
          <a:p>
            <a:r>
              <a:rPr lang="en-US" altLang="ja-JP" sz="800" dirty="0"/>
              <a:t>※</a:t>
            </a:r>
            <a:r>
              <a:rPr lang="ja-JP" altLang="en-US" sz="800" dirty="0"/>
              <a:t>仮引数は任意の変数名で</a:t>
            </a:r>
            <a:r>
              <a:rPr lang="en-US" altLang="ja-JP" sz="800" dirty="0"/>
              <a:t>OK</a:t>
            </a:r>
            <a:br>
              <a:rPr lang="en-US" altLang="ja-JP" sz="800" dirty="0"/>
            </a:br>
            <a:r>
              <a:rPr lang="ja-JP" altLang="en-US" sz="800" dirty="0"/>
              <a:t>仮引数に入るのは列挙されたうちの</a:t>
            </a:r>
            <a:r>
              <a:rPr lang="en-US" altLang="ja-JP" sz="800" dirty="0"/>
              <a:t>1</a:t>
            </a:r>
            <a:r>
              <a:rPr lang="ja-JP" altLang="en-US" sz="800" dirty="0"/>
              <a:t>つが入ります</a:t>
            </a:r>
            <a:br>
              <a:rPr lang="en-US" altLang="ja-JP" sz="800" dirty="0"/>
            </a:br>
            <a:br>
              <a:rPr lang="en-US" altLang="ja-JP" sz="800" dirty="0"/>
            </a:br>
            <a:r>
              <a:rPr lang="en-US" altLang="ja-JP" sz="800" dirty="0"/>
              <a:t>※</a:t>
            </a:r>
            <a:r>
              <a:rPr lang="ja-JP" altLang="en-US" sz="800" dirty="0"/>
              <a:t>イメージ</a:t>
            </a:r>
            <a:br>
              <a:rPr lang="en-US" altLang="ja-JP" sz="800" dirty="0"/>
            </a:br>
            <a:r>
              <a:rPr lang="ja-JP" altLang="en-US" sz="800" dirty="0"/>
              <a:t>配列オブジェクト</a:t>
            </a:r>
            <a:r>
              <a:rPr lang="en-US" altLang="ja-JP" sz="800" dirty="0"/>
              <a:t>.</a:t>
            </a:r>
            <a:r>
              <a:rPr lang="ja-JP" altLang="en-US" sz="800" dirty="0"/>
              <a:t>メソッド名</a:t>
            </a:r>
            <a:r>
              <a:rPr lang="en-US" altLang="ja-JP" sz="800" dirty="0"/>
              <a:t>(</a:t>
            </a:r>
            <a:r>
              <a:rPr lang="ja-JP" altLang="en-US" sz="800" dirty="0"/>
              <a:t>仮引数</a:t>
            </a:r>
            <a:r>
              <a:rPr lang="en-US" altLang="ja-JP" sz="800" dirty="0"/>
              <a:t> =&gt; </a:t>
            </a:r>
            <a:br>
              <a:rPr lang="en-US" altLang="ja-JP" sz="800" dirty="0"/>
            </a:br>
            <a:r>
              <a:rPr lang="en-US" altLang="ja-JP" sz="800" dirty="0"/>
              <a:t>{</a:t>
            </a:r>
            <a:br>
              <a:rPr lang="en-US" altLang="ja-JP" sz="800" dirty="0"/>
            </a:br>
            <a:r>
              <a:rPr lang="en-US" altLang="ja-JP" sz="800" dirty="0"/>
              <a:t>	</a:t>
            </a:r>
            <a:r>
              <a:rPr lang="ja-JP" altLang="en-US" sz="800" dirty="0"/>
              <a:t>仮引数</a:t>
            </a:r>
            <a:r>
              <a:rPr lang="en-US" altLang="ja-JP" sz="800" dirty="0"/>
              <a:t>.</a:t>
            </a:r>
            <a:r>
              <a:rPr lang="ja-JP" altLang="en-US" sz="800" dirty="0"/>
              <a:t>メソッドとか</a:t>
            </a:r>
            <a:br>
              <a:rPr lang="en-US" altLang="ja-JP" sz="800" dirty="0"/>
            </a:br>
            <a:r>
              <a:rPr lang="en-US" altLang="ja-JP" sz="800" dirty="0"/>
              <a:t>})</a:t>
            </a:r>
            <a:br>
              <a:rPr lang="en-US" altLang="ja-JP" sz="800" dirty="0"/>
            </a:br>
            <a:r>
              <a:rPr lang="ja-JP" altLang="en-US" sz="800" dirty="0"/>
              <a:t>配列オブジェクト</a:t>
            </a:r>
            <a:r>
              <a:rPr lang="en-US" altLang="ja-JP" sz="800" dirty="0"/>
              <a:t>: { </a:t>
            </a:r>
            <a:r>
              <a:rPr lang="ja-JP" altLang="en-US" sz="800" dirty="0"/>
              <a:t>インスタンス</a:t>
            </a:r>
            <a:r>
              <a:rPr lang="en-US" altLang="ja-JP" sz="800" dirty="0"/>
              <a:t>A, B, B }</a:t>
            </a:r>
            <a:br>
              <a:rPr lang="en-US" altLang="ja-JP" sz="800" dirty="0"/>
            </a:br>
            <a:r>
              <a:rPr lang="ja-JP" altLang="en-US" sz="800" dirty="0"/>
              <a:t>仮引数</a:t>
            </a:r>
            <a:r>
              <a:rPr lang="en-US" altLang="ja-JP" sz="800" dirty="0"/>
              <a:t>: </a:t>
            </a:r>
            <a:r>
              <a:rPr lang="ja-JP" altLang="en-US" sz="800" dirty="0"/>
              <a:t>インスタンス</a:t>
            </a:r>
            <a:r>
              <a:rPr lang="en-US" altLang="ja-JP" sz="800" dirty="0"/>
              <a:t>A -&gt; B -&gt; C</a:t>
            </a:r>
            <a:r>
              <a:rPr lang="ja-JP" altLang="en-US" sz="800" dirty="0"/>
              <a:t>と順番に代入されていく</a:t>
            </a:r>
            <a:endParaRPr kumimoji="1" lang="ja-JP" altLang="en-US" sz="800" dirty="0"/>
          </a:p>
        </p:txBody>
      </p:sp>
    </p:spTree>
    <p:extLst>
      <p:ext uri="{BB962C8B-B14F-4D97-AF65-F5344CB8AC3E}">
        <p14:creationId xmlns:p14="http://schemas.microsoft.com/office/powerpoint/2010/main" val="28046514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2" name="テキスト ボックス 1">
            <a:extLst>
              <a:ext uri="{FF2B5EF4-FFF2-40B4-BE49-F238E27FC236}">
                <a16:creationId xmlns:a16="http://schemas.microsoft.com/office/drawing/2014/main" id="{6D48162F-3F7B-4DAD-956F-29A90FB70010}"/>
              </a:ext>
            </a:extLst>
          </p:cNvPr>
          <p:cNvSpPr txBox="1"/>
          <p:nvPr/>
        </p:nvSpPr>
        <p:spPr>
          <a:xfrm>
            <a:off x="864054" y="2316867"/>
            <a:ext cx="7165423" cy="523220"/>
          </a:xfrm>
          <a:prstGeom prst="rect">
            <a:avLst/>
          </a:prstGeom>
          <a:noFill/>
        </p:spPr>
        <p:txBody>
          <a:bodyPr wrap="none" rtlCol="0">
            <a:spAutoFit/>
          </a:bodyPr>
          <a:lstStyle/>
          <a:p>
            <a:r>
              <a:rPr lang="en-US" altLang="ja-JP" sz="1400" dirty="0"/>
              <a:t>                                     </a:t>
            </a:r>
            <a:r>
              <a:rPr lang="ja-JP" altLang="en-US" sz="1400" dirty="0">
                <a:solidFill>
                  <a:srgbClr val="00B050"/>
                </a:solidFill>
              </a:rPr>
              <a:t>仮引数</a:t>
            </a:r>
            <a:r>
              <a:rPr lang="ja-JP" altLang="en-US" sz="1400" dirty="0"/>
              <a:t>            </a:t>
            </a:r>
            <a:r>
              <a:rPr lang="ja-JP" altLang="en-US" sz="1400" dirty="0">
                <a:solidFill>
                  <a:schemeClr val="accent1"/>
                </a:solidFill>
              </a:rPr>
              <a:t>指定されたファイル名   </a:t>
            </a:r>
            <a:r>
              <a:rPr lang="ja-JP" altLang="en-US" sz="1400" dirty="0">
                <a:solidFill>
                  <a:srgbClr val="FFC000"/>
                </a:solidFill>
              </a:rPr>
              <a:t>最初の</a:t>
            </a:r>
            <a:r>
              <a:rPr lang="en-US" altLang="ja-JP" sz="1400" dirty="0">
                <a:solidFill>
                  <a:srgbClr val="FFC000"/>
                </a:solidFill>
              </a:rPr>
              <a:t>1</a:t>
            </a:r>
            <a:r>
              <a:rPr lang="ja-JP" altLang="en-US" sz="1400" dirty="0">
                <a:solidFill>
                  <a:srgbClr val="FFC000"/>
                </a:solidFill>
              </a:rPr>
              <a:t>件を返す</a:t>
            </a:r>
            <a:br>
              <a:rPr lang="en-US" altLang="ja-JP" sz="1400" dirty="0"/>
            </a:br>
            <a:r>
              <a:rPr lang="en-US" altLang="ja-JP" sz="1400" dirty="0" err="1"/>
              <a:t>context.MusicInfo.Where</a:t>
            </a:r>
            <a:r>
              <a:rPr lang="en-US" altLang="ja-JP" sz="1400" dirty="0"/>
              <a:t>(</a:t>
            </a:r>
            <a:r>
              <a:rPr lang="en-US" altLang="ja-JP" sz="1400" dirty="0">
                <a:solidFill>
                  <a:srgbClr val="00B050"/>
                </a:solidFill>
              </a:rPr>
              <a:t>w</a:t>
            </a:r>
            <a:r>
              <a:rPr lang="en-US" altLang="ja-JP" sz="1400" dirty="0"/>
              <a:t> =&gt; </a:t>
            </a:r>
            <a:r>
              <a:rPr lang="en-US" altLang="ja-JP" sz="1400" dirty="0" err="1">
                <a:solidFill>
                  <a:srgbClr val="00B050"/>
                </a:solidFill>
              </a:rPr>
              <a:t>w</a:t>
            </a:r>
            <a:r>
              <a:rPr lang="en-US" altLang="ja-JP" sz="1400" dirty="0" err="1"/>
              <a:t>.FileName.Equals</a:t>
            </a:r>
            <a:r>
              <a:rPr lang="en-US" altLang="ja-JP" sz="1400" dirty="0"/>
              <a:t>(</a:t>
            </a:r>
            <a:r>
              <a:rPr lang="en-US" altLang="ja-JP" sz="1400" dirty="0" err="1">
                <a:solidFill>
                  <a:schemeClr val="accent1"/>
                </a:solidFill>
              </a:rPr>
              <a:t>fileName</a:t>
            </a:r>
            <a:r>
              <a:rPr lang="en-US" altLang="ja-JP" sz="1400" dirty="0"/>
              <a:t>)).</a:t>
            </a:r>
            <a:r>
              <a:rPr lang="en-US" altLang="ja-JP" sz="1400" dirty="0" err="1">
                <a:solidFill>
                  <a:srgbClr val="FFC000"/>
                </a:solidFill>
              </a:rPr>
              <a:t>FirstOrDefault</a:t>
            </a:r>
            <a:r>
              <a:rPr lang="en-US" altLang="ja-JP" sz="1400" dirty="0"/>
              <a:t>();</a:t>
            </a:r>
            <a:endParaRPr kumimoji="1" lang="ja-JP" altLang="en-US" sz="1400" dirty="0"/>
          </a:p>
        </p:txBody>
      </p:sp>
      <p:sp>
        <p:nvSpPr>
          <p:cNvPr id="9" name="テキスト ボックス 8">
            <a:extLst>
              <a:ext uri="{FF2B5EF4-FFF2-40B4-BE49-F238E27FC236}">
                <a16:creationId xmlns:a16="http://schemas.microsoft.com/office/drawing/2014/main" id="{68CF14AC-43F2-4B8B-A6D3-A580E462906C}"/>
              </a:ext>
            </a:extLst>
          </p:cNvPr>
          <p:cNvSpPr txBox="1"/>
          <p:nvPr/>
        </p:nvSpPr>
        <p:spPr>
          <a:xfrm>
            <a:off x="1374495" y="1387221"/>
            <a:ext cx="5930919" cy="707886"/>
          </a:xfrm>
          <a:prstGeom prst="rect">
            <a:avLst/>
          </a:prstGeom>
          <a:noFill/>
        </p:spPr>
        <p:txBody>
          <a:bodyPr wrap="none" rtlCol="0">
            <a:spAutoFit/>
          </a:bodyPr>
          <a:lstStyle/>
          <a:p>
            <a:r>
              <a:rPr kumimoji="1" lang="ja-JP" altLang="en-US" sz="2000" dirty="0"/>
              <a:t>このままでは</a:t>
            </a:r>
            <a:r>
              <a:rPr kumimoji="1" lang="en-US" altLang="ja-JP" sz="2000" dirty="0" err="1"/>
              <a:t>Ienumerable</a:t>
            </a:r>
            <a:r>
              <a:rPr kumimoji="1" lang="en-US" altLang="ja-JP" sz="2000" dirty="0"/>
              <a:t>&lt;T&gt;</a:t>
            </a:r>
            <a:r>
              <a:rPr kumimoji="1" lang="ja-JP" altLang="en-US" sz="2000" dirty="0"/>
              <a:t>で返ってくるので</a:t>
            </a:r>
            <a:br>
              <a:rPr kumimoji="1" lang="en-US" altLang="ja-JP" sz="2000" dirty="0"/>
            </a:br>
            <a:r>
              <a:rPr kumimoji="1" lang="ja-JP" altLang="en-US" sz="2000" dirty="0"/>
              <a:t>一件分のみ取得しましょう</a:t>
            </a:r>
          </a:p>
        </p:txBody>
      </p:sp>
      <p:sp>
        <p:nvSpPr>
          <p:cNvPr id="13" name="テキスト ボックス 12">
            <a:extLst>
              <a:ext uri="{FF2B5EF4-FFF2-40B4-BE49-F238E27FC236}">
                <a16:creationId xmlns:a16="http://schemas.microsoft.com/office/drawing/2014/main" id="{98A0EF02-FDCE-46BF-909B-959F98562980}"/>
              </a:ext>
            </a:extLst>
          </p:cNvPr>
          <p:cNvSpPr txBox="1"/>
          <p:nvPr/>
        </p:nvSpPr>
        <p:spPr>
          <a:xfrm>
            <a:off x="1786622" y="3363952"/>
            <a:ext cx="5570756" cy="307777"/>
          </a:xfrm>
          <a:prstGeom prst="rect">
            <a:avLst/>
          </a:prstGeom>
          <a:noFill/>
        </p:spPr>
        <p:txBody>
          <a:bodyPr wrap="none" rtlCol="0">
            <a:spAutoFit/>
          </a:bodyPr>
          <a:lstStyle/>
          <a:p>
            <a:r>
              <a:rPr lang="ja-JP" altLang="en-US" sz="1400" dirty="0"/>
              <a:t>これでクライアントから指定されたファイル情報を返せるのでは</a:t>
            </a:r>
            <a:endParaRPr kumimoji="1" lang="ja-JP" altLang="en-US" sz="1400" dirty="0"/>
          </a:p>
        </p:txBody>
      </p:sp>
    </p:spTree>
    <p:extLst>
      <p:ext uri="{BB962C8B-B14F-4D97-AF65-F5344CB8AC3E}">
        <p14:creationId xmlns:p14="http://schemas.microsoft.com/office/powerpoint/2010/main" val="28259649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21583459-9739-45F7-B375-8F0994F518EE}"/>
              </a:ext>
            </a:extLst>
          </p:cNvPr>
          <p:cNvPicPr>
            <a:picLocks noChangeAspect="1"/>
          </p:cNvPicPr>
          <p:nvPr/>
        </p:nvPicPr>
        <p:blipFill>
          <a:blip r:embed="rId2"/>
          <a:stretch>
            <a:fillRect/>
          </a:stretch>
        </p:blipFill>
        <p:spPr>
          <a:xfrm>
            <a:off x="299304" y="2037467"/>
            <a:ext cx="4040651" cy="2050085"/>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3484714" y="1461978"/>
            <a:ext cx="1210588" cy="400110"/>
          </a:xfrm>
          <a:prstGeom prst="rect">
            <a:avLst/>
          </a:prstGeom>
          <a:noFill/>
        </p:spPr>
        <p:txBody>
          <a:bodyPr wrap="none" rtlCol="0">
            <a:spAutoFit/>
          </a:bodyPr>
          <a:lstStyle/>
          <a:p>
            <a:r>
              <a:rPr kumimoji="1" lang="ja-JP" altLang="en-US" sz="2000" dirty="0"/>
              <a:t>いざ取得</a:t>
            </a:r>
          </a:p>
        </p:txBody>
      </p:sp>
      <p:sp>
        <p:nvSpPr>
          <p:cNvPr id="2" name="正方形/長方形 1">
            <a:extLst>
              <a:ext uri="{FF2B5EF4-FFF2-40B4-BE49-F238E27FC236}">
                <a16:creationId xmlns:a16="http://schemas.microsoft.com/office/drawing/2014/main" id="{212CFE1F-4E99-4B8A-A116-2A6E420BDE9A}"/>
              </a:ext>
            </a:extLst>
          </p:cNvPr>
          <p:cNvSpPr/>
          <p:nvPr/>
        </p:nvSpPr>
        <p:spPr>
          <a:xfrm>
            <a:off x="1158344" y="2607466"/>
            <a:ext cx="2824933" cy="115034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DB1BB31-F891-40F2-A973-27FDAD64E395}"/>
              </a:ext>
            </a:extLst>
          </p:cNvPr>
          <p:cNvSpPr txBox="1"/>
          <p:nvPr/>
        </p:nvSpPr>
        <p:spPr>
          <a:xfrm>
            <a:off x="4457569" y="2897021"/>
            <a:ext cx="2236510" cy="400110"/>
          </a:xfrm>
          <a:prstGeom prst="rect">
            <a:avLst/>
          </a:prstGeom>
          <a:noFill/>
        </p:spPr>
        <p:txBody>
          <a:bodyPr wrap="none" rtlCol="0">
            <a:spAutoFit/>
          </a:bodyPr>
          <a:lstStyle/>
          <a:p>
            <a:r>
              <a:rPr lang="ja-JP" altLang="en-US" sz="2000" dirty="0"/>
              <a:t>取得できましたね</a:t>
            </a:r>
            <a:endParaRPr kumimoji="1" lang="ja-JP" altLang="en-US" sz="2000" dirty="0"/>
          </a:p>
        </p:txBody>
      </p:sp>
    </p:spTree>
    <p:extLst>
      <p:ext uri="{BB962C8B-B14F-4D97-AF65-F5344CB8AC3E}">
        <p14:creationId xmlns:p14="http://schemas.microsoft.com/office/powerpoint/2010/main" val="39917022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EA664ED-88F8-44D7-91E3-DCFBA304D973}"/>
              </a:ext>
            </a:extLst>
          </p:cNvPr>
          <p:cNvPicPr>
            <a:picLocks noChangeAspect="1"/>
          </p:cNvPicPr>
          <p:nvPr/>
        </p:nvPicPr>
        <p:blipFill>
          <a:blip r:embed="rId2"/>
          <a:stretch>
            <a:fillRect/>
          </a:stretch>
        </p:blipFill>
        <p:spPr>
          <a:xfrm>
            <a:off x="212315" y="2234371"/>
            <a:ext cx="5945652" cy="1969635"/>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1811057" y="1474996"/>
            <a:ext cx="4854214" cy="707886"/>
          </a:xfrm>
          <a:prstGeom prst="rect">
            <a:avLst/>
          </a:prstGeom>
          <a:noFill/>
        </p:spPr>
        <p:txBody>
          <a:bodyPr wrap="none" rtlCol="0">
            <a:spAutoFit/>
          </a:bodyPr>
          <a:lstStyle/>
          <a:p>
            <a:r>
              <a:rPr kumimoji="1" lang="ja-JP" altLang="en-US" sz="2000" dirty="0"/>
              <a:t>先ほど定義した拡張メソッドを使用して</a:t>
            </a:r>
            <a:br>
              <a:rPr kumimoji="1" lang="en-US" altLang="ja-JP" sz="2000" dirty="0"/>
            </a:br>
            <a:r>
              <a:rPr kumimoji="1" lang="en-US" altLang="ja-JP" sz="2000" dirty="0" err="1"/>
              <a:t>ViewModel</a:t>
            </a:r>
            <a:r>
              <a:rPr kumimoji="1" lang="ja-JP" altLang="en-US" sz="2000" dirty="0"/>
              <a:t>として返してあげましょう</a:t>
            </a:r>
          </a:p>
        </p:txBody>
      </p:sp>
      <p:sp>
        <p:nvSpPr>
          <p:cNvPr id="7" name="正方形/長方形 6">
            <a:extLst>
              <a:ext uri="{FF2B5EF4-FFF2-40B4-BE49-F238E27FC236}">
                <a16:creationId xmlns:a16="http://schemas.microsoft.com/office/drawing/2014/main" id="{4F724EF4-F669-46C5-9F3F-F373C9CAEB8D}"/>
              </a:ext>
            </a:extLst>
          </p:cNvPr>
          <p:cNvSpPr/>
          <p:nvPr/>
        </p:nvSpPr>
        <p:spPr>
          <a:xfrm>
            <a:off x="4709786" y="3331923"/>
            <a:ext cx="1252603" cy="18789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67963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54287" y="1326290"/>
            <a:ext cx="4171335" cy="307777"/>
          </a:xfrm>
          <a:prstGeom prst="rect">
            <a:avLst/>
          </a:prstGeom>
          <a:noFill/>
        </p:spPr>
        <p:txBody>
          <a:bodyPr wrap="none" rtlCol="0">
            <a:spAutoFit/>
          </a:bodyPr>
          <a:lstStyle/>
          <a:p>
            <a:r>
              <a:rPr kumimoji="1" lang="en-US" altLang="ja-JP" sz="1400" dirty="0" err="1"/>
              <a:t>ViewModel</a:t>
            </a:r>
            <a:r>
              <a:rPr kumimoji="1" lang="ja-JP" altLang="en-US" sz="1400" dirty="0"/>
              <a:t>の形式でレスポンスが返ってきました</a:t>
            </a:r>
          </a:p>
        </p:txBody>
      </p:sp>
      <p:pic>
        <p:nvPicPr>
          <p:cNvPr id="4" name="図 3">
            <a:extLst>
              <a:ext uri="{FF2B5EF4-FFF2-40B4-BE49-F238E27FC236}">
                <a16:creationId xmlns:a16="http://schemas.microsoft.com/office/drawing/2014/main" id="{7F83079E-A68C-4FB8-983C-2F5ED378A4E5}"/>
              </a:ext>
            </a:extLst>
          </p:cNvPr>
          <p:cNvPicPr>
            <a:picLocks noChangeAspect="1"/>
          </p:cNvPicPr>
          <p:nvPr/>
        </p:nvPicPr>
        <p:blipFill>
          <a:blip r:embed="rId2"/>
          <a:stretch>
            <a:fillRect/>
          </a:stretch>
        </p:blipFill>
        <p:spPr>
          <a:xfrm>
            <a:off x="350370" y="1786159"/>
            <a:ext cx="6220038" cy="1693064"/>
          </a:xfrm>
          <a:prstGeom prst="rect">
            <a:avLst/>
          </a:prstGeom>
        </p:spPr>
      </p:pic>
      <p:sp>
        <p:nvSpPr>
          <p:cNvPr id="6" name="正方形/長方形 5">
            <a:extLst>
              <a:ext uri="{FF2B5EF4-FFF2-40B4-BE49-F238E27FC236}">
                <a16:creationId xmlns:a16="http://schemas.microsoft.com/office/drawing/2014/main" id="{7A26B5AC-FF23-4928-999D-228B235E2C3F}"/>
              </a:ext>
            </a:extLst>
          </p:cNvPr>
          <p:cNvSpPr/>
          <p:nvPr/>
        </p:nvSpPr>
        <p:spPr>
          <a:xfrm>
            <a:off x="356633" y="1872641"/>
            <a:ext cx="3601592" cy="1065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7152C81-386B-409E-ACAE-4EA115BC8598}"/>
              </a:ext>
            </a:extLst>
          </p:cNvPr>
          <p:cNvSpPr/>
          <p:nvPr/>
        </p:nvSpPr>
        <p:spPr>
          <a:xfrm>
            <a:off x="358721" y="1981200"/>
            <a:ext cx="380315" cy="1065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6F58F8-F6F6-4F1C-9D13-E3532A6C5329}"/>
              </a:ext>
            </a:extLst>
          </p:cNvPr>
          <p:cNvSpPr txBox="1"/>
          <p:nvPr/>
        </p:nvSpPr>
        <p:spPr>
          <a:xfrm>
            <a:off x="1841997" y="3675334"/>
            <a:ext cx="3236784" cy="307777"/>
          </a:xfrm>
          <a:prstGeom prst="rect">
            <a:avLst/>
          </a:prstGeom>
          <a:noFill/>
        </p:spPr>
        <p:txBody>
          <a:bodyPr wrap="none" rtlCol="0">
            <a:spAutoFit/>
          </a:bodyPr>
          <a:lstStyle/>
          <a:p>
            <a:r>
              <a:rPr kumimoji="1" lang="ja-JP" altLang="en-US" sz="1400" dirty="0"/>
              <a:t>ただ下のこの文字列なんや</a:t>
            </a:r>
            <a:r>
              <a:rPr kumimoji="1" lang="ja-JP" altLang="en-US" sz="1400" dirty="0" err="1"/>
              <a:t>ねん？？</a:t>
            </a:r>
            <a:r>
              <a:rPr kumimoji="1" lang="ja-JP" altLang="en-US" sz="1400" dirty="0"/>
              <a:t>？</a:t>
            </a:r>
          </a:p>
        </p:txBody>
      </p:sp>
    </p:spTree>
    <p:extLst>
      <p:ext uri="{BB962C8B-B14F-4D97-AF65-F5344CB8AC3E}">
        <p14:creationId xmlns:p14="http://schemas.microsoft.com/office/powerpoint/2010/main" val="24899032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788674" y="2121692"/>
            <a:ext cx="2382383" cy="400110"/>
          </a:xfrm>
          <a:prstGeom prst="rect">
            <a:avLst/>
          </a:prstGeom>
          <a:noFill/>
        </p:spPr>
        <p:txBody>
          <a:bodyPr wrap="none" rtlCol="0">
            <a:spAutoFit/>
          </a:bodyPr>
          <a:lstStyle/>
          <a:p>
            <a:r>
              <a:rPr kumimoji="1" lang="en-US" altLang="ja-JP" sz="2000" dirty="0">
                <a:hlinkClick r:id="rId2"/>
              </a:rPr>
              <a:t>Base64</a:t>
            </a:r>
            <a:r>
              <a:rPr kumimoji="1" lang="ja-JP" altLang="en-US" sz="2000" dirty="0">
                <a:hlinkClick r:id="rId2"/>
              </a:rPr>
              <a:t>エンコード</a:t>
            </a:r>
            <a:endParaRPr kumimoji="1" lang="ja-JP" altLang="en-US" sz="2000" dirty="0"/>
          </a:p>
        </p:txBody>
      </p:sp>
      <p:sp>
        <p:nvSpPr>
          <p:cNvPr id="9" name="テキスト ボックス 8">
            <a:extLst>
              <a:ext uri="{FF2B5EF4-FFF2-40B4-BE49-F238E27FC236}">
                <a16:creationId xmlns:a16="http://schemas.microsoft.com/office/drawing/2014/main" id="{613E419C-CE30-4F6A-8EC2-C1DAB075EB46}"/>
              </a:ext>
            </a:extLst>
          </p:cNvPr>
          <p:cNvSpPr txBox="1"/>
          <p:nvPr/>
        </p:nvSpPr>
        <p:spPr>
          <a:xfrm>
            <a:off x="1110186" y="2652909"/>
            <a:ext cx="6755375" cy="1938992"/>
          </a:xfrm>
          <a:prstGeom prst="rect">
            <a:avLst/>
          </a:prstGeom>
          <a:noFill/>
        </p:spPr>
        <p:txBody>
          <a:bodyPr wrap="none" rtlCol="0">
            <a:spAutoFit/>
          </a:bodyPr>
          <a:lstStyle/>
          <a:p>
            <a:r>
              <a:rPr lang="ja-JP" altLang="en-US" sz="2000" dirty="0"/>
              <a:t>バイナリデータ</a:t>
            </a:r>
            <a:r>
              <a:rPr lang="en-US" altLang="ja-JP" sz="2000" dirty="0"/>
              <a:t>(</a:t>
            </a:r>
            <a:r>
              <a:rPr lang="ja-JP" altLang="en-US" sz="2000" dirty="0"/>
              <a:t>画像とか音楽とか</a:t>
            </a:r>
            <a:r>
              <a:rPr lang="en-US" altLang="ja-JP" sz="2000" dirty="0"/>
              <a:t>)</a:t>
            </a:r>
            <a:r>
              <a:rPr lang="ja-JP" altLang="en-US" sz="2000" dirty="0"/>
              <a:t>を受け渡しする際に</a:t>
            </a:r>
            <a:br>
              <a:rPr lang="en-US" altLang="ja-JP" sz="2000" dirty="0"/>
            </a:br>
            <a:r>
              <a:rPr lang="ja-JP" altLang="en-US" sz="2000" dirty="0"/>
              <a:t>よく使われます</a:t>
            </a:r>
            <a:br>
              <a:rPr lang="en-US" altLang="ja-JP" sz="2000" dirty="0"/>
            </a:br>
            <a:r>
              <a:rPr lang="en-US" altLang="ja-JP" sz="2000" dirty="0"/>
              <a:t>2</a:t>
            </a:r>
            <a:r>
              <a:rPr lang="ja-JP" altLang="en-US" sz="2000" dirty="0"/>
              <a:t>進数であるデータを文字列としてやりとり出来るように</a:t>
            </a:r>
            <a:br>
              <a:rPr lang="en-US" altLang="ja-JP" sz="2000" dirty="0"/>
            </a:br>
            <a:r>
              <a:rPr lang="ja-JP" altLang="en-US" sz="2000" dirty="0"/>
              <a:t>変換してくれるんですね</a:t>
            </a:r>
            <a:br>
              <a:rPr lang="en-US" altLang="ja-JP" sz="2000" dirty="0"/>
            </a:br>
            <a:br>
              <a:rPr lang="en-US" altLang="ja-JP" sz="2000" dirty="0"/>
            </a:br>
            <a:r>
              <a:rPr lang="en-US" altLang="ja-JP" sz="1000" dirty="0"/>
              <a:t>※ASP.NET CORE</a:t>
            </a:r>
            <a:r>
              <a:rPr lang="ja-JP" altLang="en-US" sz="1000" dirty="0"/>
              <a:t>では</a:t>
            </a:r>
            <a:r>
              <a:rPr lang="en-US" altLang="ja-JP" sz="1000" dirty="0"/>
              <a:t>byte[]</a:t>
            </a:r>
            <a:r>
              <a:rPr lang="ja-JP" altLang="en-US" sz="1000" dirty="0"/>
              <a:t>をレスポンスで返すとデフォルトで</a:t>
            </a:r>
            <a:br>
              <a:rPr lang="en-US" altLang="ja-JP" sz="1000" dirty="0"/>
            </a:br>
            <a:r>
              <a:rPr lang="en-US" altLang="ja-JP" sz="1000" dirty="0"/>
              <a:t>Base64</a:t>
            </a:r>
            <a:r>
              <a:rPr lang="ja-JP" altLang="en-US" sz="1000" dirty="0"/>
              <a:t>エンコードされるみたいです</a:t>
            </a:r>
            <a:endParaRPr kumimoji="1" lang="ja-JP" altLang="en-US" sz="1000" dirty="0"/>
          </a:p>
        </p:txBody>
      </p:sp>
    </p:spTree>
    <p:extLst>
      <p:ext uri="{BB962C8B-B14F-4D97-AF65-F5344CB8AC3E}">
        <p14:creationId xmlns:p14="http://schemas.microsoft.com/office/powerpoint/2010/main" val="30842547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43792" y="2121692"/>
            <a:ext cx="4288353" cy="400110"/>
          </a:xfrm>
          <a:prstGeom prst="rect">
            <a:avLst/>
          </a:prstGeom>
          <a:noFill/>
        </p:spPr>
        <p:txBody>
          <a:bodyPr wrap="none" rtlCol="0">
            <a:spAutoFit/>
          </a:bodyPr>
          <a:lstStyle/>
          <a:p>
            <a:r>
              <a:rPr kumimoji="1" lang="ja-JP" altLang="en-US" sz="2000" dirty="0"/>
              <a:t>これでサーバーサイドはおーしまい</a:t>
            </a:r>
            <a:endParaRPr lang="en-US" altLang="ja-JP" sz="2000" dirty="0"/>
          </a:p>
        </p:txBody>
      </p:sp>
      <p:sp>
        <p:nvSpPr>
          <p:cNvPr id="2" name="テキスト ボックス 1">
            <a:extLst>
              <a:ext uri="{FF2B5EF4-FFF2-40B4-BE49-F238E27FC236}">
                <a16:creationId xmlns:a16="http://schemas.microsoft.com/office/drawing/2014/main" id="{432BA8C2-E90B-4372-BBC9-A1F982C78387}"/>
              </a:ext>
            </a:extLst>
          </p:cNvPr>
          <p:cNvSpPr txBox="1"/>
          <p:nvPr/>
        </p:nvSpPr>
        <p:spPr>
          <a:xfrm>
            <a:off x="1933691" y="2656743"/>
            <a:ext cx="5262979" cy="369332"/>
          </a:xfrm>
          <a:prstGeom prst="rect">
            <a:avLst/>
          </a:prstGeom>
          <a:noFill/>
        </p:spPr>
        <p:txBody>
          <a:bodyPr wrap="none" rtlCol="0">
            <a:spAutoFit/>
          </a:bodyPr>
          <a:lstStyle/>
          <a:p>
            <a:r>
              <a:rPr lang="ja-JP" altLang="en-US" dirty="0"/>
              <a:t>次はクライアントサイドから取得してみましょう</a:t>
            </a:r>
          </a:p>
        </p:txBody>
      </p:sp>
    </p:spTree>
    <p:extLst>
      <p:ext uri="{BB962C8B-B14F-4D97-AF65-F5344CB8AC3E}">
        <p14:creationId xmlns:p14="http://schemas.microsoft.com/office/powerpoint/2010/main" val="220116075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kumimoji="1" lang="en-US" altLang="ja-JP" dirty="0"/>
              <a:t>API</a:t>
            </a:r>
            <a:r>
              <a:rPr kumimoji="1" lang="ja-JP" altLang="en-US" dirty="0"/>
              <a:t>疎通編</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75936893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584478" y="1161758"/>
            <a:ext cx="5415412" cy="576625"/>
          </a:xfrm>
        </p:spPr>
        <p:txBody>
          <a:bodyPr/>
          <a:lstStyle/>
          <a:p>
            <a:r>
              <a:rPr lang="ja-JP" altLang="en-US" sz="4000" dirty="0"/>
              <a:t>これからやりたいこと</a:t>
            </a:r>
            <a:endParaRPr lang="en-US" altLang="ja-JP" sz="4000" dirty="0"/>
          </a:p>
        </p:txBody>
      </p:sp>
      <p:sp>
        <p:nvSpPr>
          <p:cNvPr id="2" name="テキスト ボックス 1">
            <a:extLst>
              <a:ext uri="{FF2B5EF4-FFF2-40B4-BE49-F238E27FC236}">
                <a16:creationId xmlns:a16="http://schemas.microsoft.com/office/drawing/2014/main" id="{64297BBC-BA7D-4002-8F9C-98F0DDDB3BC0}"/>
              </a:ext>
            </a:extLst>
          </p:cNvPr>
          <p:cNvSpPr txBox="1"/>
          <p:nvPr/>
        </p:nvSpPr>
        <p:spPr>
          <a:xfrm>
            <a:off x="1059442" y="2027867"/>
            <a:ext cx="7455887" cy="646331"/>
          </a:xfrm>
          <a:prstGeom prst="rect">
            <a:avLst/>
          </a:prstGeom>
          <a:noFill/>
        </p:spPr>
        <p:txBody>
          <a:bodyPr wrap="none" rtlCol="0">
            <a:spAutoFit/>
          </a:bodyPr>
          <a:lstStyle/>
          <a:p>
            <a:pPr marL="342900" indent="-342900">
              <a:buFont typeface="+mj-lt"/>
              <a:buAutoNum type="arabicPeriod"/>
            </a:pPr>
            <a:r>
              <a:rPr kumimoji="1" lang="ja-JP" altLang="en-US" dirty="0"/>
              <a:t>サーバーから取得したコンテンツ一覧を元に</a:t>
            </a:r>
            <a:r>
              <a:rPr kumimoji="1" lang="en-US" altLang="ja-JP" dirty="0"/>
              <a:t>※</a:t>
            </a:r>
            <a:r>
              <a:rPr kumimoji="1" lang="ja-JP" altLang="en-US" dirty="0"/>
              <a:t>コレを作成したい</a:t>
            </a:r>
            <a:endParaRPr kumimoji="1" lang="en-US" altLang="ja-JP" dirty="0"/>
          </a:p>
          <a:p>
            <a:pPr marL="342900" indent="-342900">
              <a:buFont typeface="+mj-lt"/>
              <a:buAutoNum type="arabicPeriod"/>
            </a:pPr>
            <a:r>
              <a:rPr lang="ja-JP" altLang="en-US" dirty="0"/>
              <a:t>サーバーから取得した音楽データを再生したい</a:t>
            </a:r>
            <a:endParaRPr kumimoji="1" lang="ja-JP" altLang="en-US" dirty="0"/>
          </a:p>
        </p:txBody>
      </p:sp>
      <p:pic>
        <p:nvPicPr>
          <p:cNvPr id="5" name="図 4">
            <a:extLst>
              <a:ext uri="{FF2B5EF4-FFF2-40B4-BE49-F238E27FC236}">
                <a16:creationId xmlns:a16="http://schemas.microsoft.com/office/drawing/2014/main" id="{EBB95A60-2689-4639-AEF3-5904B59580B0}"/>
              </a:ext>
            </a:extLst>
          </p:cNvPr>
          <p:cNvPicPr>
            <a:picLocks noChangeAspect="1"/>
          </p:cNvPicPr>
          <p:nvPr/>
        </p:nvPicPr>
        <p:blipFill>
          <a:blip r:embed="rId2"/>
          <a:stretch>
            <a:fillRect/>
          </a:stretch>
        </p:blipFill>
        <p:spPr>
          <a:xfrm>
            <a:off x="6693981" y="2913468"/>
            <a:ext cx="1248958" cy="1674739"/>
          </a:xfrm>
          <a:prstGeom prst="rect">
            <a:avLst/>
          </a:prstGeom>
        </p:spPr>
      </p:pic>
      <p:sp>
        <p:nvSpPr>
          <p:cNvPr id="4" name="テキスト ボックス 3">
            <a:extLst>
              <a:ext uri="{FF2B5EF4-FFF2-40B4-BE49-F238E27FC236}">
                <a16:creationId xmlns:a16="http://schemas.microsoft.com/office/drawing/2014/main" id="{578A8208-EB97-44A5-9ADA-72C7E79BFAB9}"/>
              </a:ext>
            </a:extLst>
          </p:cNvPr>
          <p:cNvSpPr txBox="1"/>
          <p:nvPr/>
        </p:nvSpPr>
        <p:spPr>
          <a:xfrm>
            <a:off x="6753668" y="2780802"/>
            <a:ext cx="492443" cy="215444"/>
          </a:xfrm>
          <a:prstGeom prst="rect">
            <a:avLst/>
          </a:prstGeom>
          <a:noFill/>
        </p:spPr>
        <p:txBody>
          <a:bodyPr wrap="none" rtlCol="0">
            <a:spAutoFit/>
          </a:bodyPr>
          <a:lstStyle/>
          <a:p>
            <a:r>
              <a:rPr kumimoji="1" lang="en-US" altLang="ja-JP" sz="800" dirty="0"/>
              <a:t>※</a:t>
            </a:r>
            <a:r>
              <a:rPr kumimoji="1" lang="ja-JP" altLang="en-US" sz="800" dirty="0"/>
              <a:t>コレ</a:t>
            </a:r>
          </a:p>
        </p:txBody>
      </p:sp>
    </p:spTree>
    <p:extLst>
      <p:ext uri="{BB962C8B-B14F-4D97-AF65-F5344CB8AC3E}">
        <p14:creationId xmlns:p14="http://schemas.microsoft.com/office/powerpoint/2010/main" val="1937614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306951" y="2212251"/>
            <a:ext cx="2257313" cy="603095"/>
          </a:xfrm>
        </p:spPr>
        <p:txBody>
          <a:bodyPr/>
          <a:lstStyle/>
          <a:p>
            <a:r>
              <a:rPr lang="en-US" altLang="ja-JP" sz="4000" dirty="0"/>
              <a:t>HTML</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endParaRPr kumimoji="1" lang="ja-JP" altLang="en-US" dirty="0"/>
          </a:p>
        </p:txBody>
      </p:sp>
    </p:spTree>
    <p:extLst>
      <p:ext uri="{BB962C8B-B14F-4D97-AF65-F5344CB8AC3E}">
        <p14:creationId xmlns:p14="http://schemas.microsoft.com/office/powerpoint/2010/main" val="42015095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861951" y="1738383"/>
            <a:ext cx="4881749" cy="576625"/>
          </a:xfrm>
        </p:spPr>
        <p:txBody>
          <a:bodyPr/>
          <a:lstStyle/>
          <a:p>
            <a:r>
              <a:rPr lang="ja-JP" altLang="en-US" sz="4000" dirty="0"/>
              <a:t>先ほど作成した</a:t>
            </a:r>
            <a:r>
              <a:rPr lang="en-US" altLang="ja-JP" sz="4000" dirty="0"/>
              <a:t>API</a:t>
            </a:r>
          </a:p>
        </p:txBody>
      </p:sp>
      <p:sp>
        <p:nvSpPr>
          <p:cNvPr id="2" name="テキスト ボックス 1">
            <a:extLst>
              <a:ext uri="{FF2B5EF4-FFF2-40B4-BE49-F238E27FC236}">
                <a16:creationId xmlns:a16="http://schemas.microsoft.com/office/drawing/2014/main" id="{64297BBC-BA7D-4002-8F9C-98F0DDDB3BC0}"/>
              </a:ext>
            </a:extLst>
          </p:cNvPr>
          <p:cNvSpPr txBox="1"/>
          <p:nvPr/>
        </p:nvSpPr>
        <p:spPr>
          <a:xfrm>
            <a:off x="2333296" y="2600547"/>
            <a:ext cx="3647152" cy="369332"/>
          </a:xfrm>
          <a:prstGeom prst="rect">
            <a:avLst/>
          </a:prstGeom>
          <a:noFill/>
        </p:spPr>
        <p:txBody>
          <a:bodyPr wrap="none" rtlCol="0">
            <a:spAutoFit/>
          </a:bodyPr>
          <a:lstStyle/>
          <a:p>
            <a:r>
              <a:rPr lang="ja-JP" altLang="en-US" dirty="0"/>
              <a:t>クライアントから叩いていきます</a:t>
            </a:r>
            <a:endParaRPr kumimoji="1" lang="ja-JP" altLang="en-US" dirty="0"/>
          </a:p>
        </p:txBody>
      </p:sp>
    </p:spTree>
    <p:extLst>
      <p:ext uri="{BB962C8B-B14F-4D97-AF65-F5344CB8AC3E}">
        <p14:creationId xmlns:p14="http://schemas.microsoft.com/office/powerpoint/2010/main" val="24631628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408973" y="1307067"/>
            <a:ext cx="3597962" cy="576625"/>
          </a:xfrm>
        </p:spPr>
        <p:txBody>
          <a:bodyPr/>
          <a:lstStyle/>
          <a:p>
            <a:r>
              <a:rPr lang="ja-JP" altLang="en-US" sz="4000" dirty="0"/>
              <a:t>使用するもの</a:t>
            </a:r>
            <a:endParaRPr lang="en-US" altLang="ja-JP" sz="4000" dirty="0"/>
          </a:p>
        </p:txBody>
      </p:sp>
      <p:sp>
        <p:nvSpPr>
          <p:cNvPr id="2" name="テキスト ボックス 1">
            <a:extLst>
              <a:ext uri="{FF2B5EF4-FFF2-40B4-BE49-F238E27FC236}">
                <a16:creationId xmlns:a16="http://schemas.microsoft.com/office/drawing/2014/main" id="{64297BBC-BA7D-4002-8F9C-98F0DDDB3BC0}"/>
              </a:ext>
            </a:extLst>
          </p:cNvPr>
          <p:cNvSpPr txBox="1"/>
          <p:nvPr/>
        </p:nvSpPr>
        <p:spPr>
          <a:xfrm>
            <a:off x="3001754" y="2202418"/>
            <a:ext cx="2014078" cy="369332"/>
          </a:xfrm>
          <a:prstGeom prst="rect">
            <a:avLst/>
          </a:prstGeom>
          <a:noFill/>
        </p:spPr>
        <p:txBody>
          <a:bodyPr wrap="none" rtlCol="0">
            <a:spAutoFit/>
          </a:bodyPr>
          <a:lstStyle/>
          <a:p>
            <a:r>
              <a:rPr kumimoji="1" lang="en-US" altLang="ja-JP" dirty="0">
                <a:hlinkClick r:id="rId2"/>
              </a:rPr>
              <a:t>xmlHttpRequest</a:t>
            </a:r>
            <a:endParaRPr kumimoji="1" lang="ja-JP" altLang="en-US" dirty="0"/>
          </a:p>
        </p:txBody>
      </p:sp>
      <p:sp>
        <p:nvSpPr>
          <p:cNvPr id="5" name="コンテンツ プレースホルダー 8">
            <a:extLst>
              <a:ext uri="{FF2B5EF4-FFF2-40B4-BE49-F238E27FC236}">
                <a16:creationId xmlns:a16="http://schemas.microsoft.com/office/drawing/2014/main" id="{BE990535-7483-42D9-A3F1-2D8217589E44}"/>
              </a:ext>
            </a:extLst>
          </p:cNvPr>
          <p:cNvSpPr txBox="1">
            <a:spLocks/>
          </p:cNvSpPr>
          <p:nvPr/>
        </p:nvSpPr>
        <p:spPr>
          <a:xfrm>
            <a:off x="1677452" y="2908312"/>
            <a:ext cx="4786409" cy="36933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こいつを使用して</a:t>
            </a:r>
            <a:r>
              <a:rPr lang="en-US" altLang="ja-JP" dirty="0"/>
              <a:t>API</a:t>
            </a:r>
            <a:r>
              <a:rPr lang="ja-JP" altLang="en-US" dirty="0"/>
              <a:t>を叩いていきます</a:t>
            </a:r>
            <a:endParaRPr lang="en-US" altLang="ja-JP" dirty="0"/>
          </a:p>
        </p:txBody>
      </p:sp>
    </p:spTree>
    <p:extLst>
      <p:ext uri="{BB962C8B-B14F-4D97-AF65-F5344CB8AC3E}">
        <p14:creationId xmlns:p14="http://schemas.microsoft.com/office/powerpoint/2010/main" val="37461934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528460" y="1995125"/>
            <a:ext cx="3183015" cy="2375076"/>
          </a:xfrm>
        </p:spPr>
        <p:txBody>
          <a:bodyPr/>
          <a:lstStyle/>
          <a:p>
            <a:r>
              <a:rPr lang="en-US" altLang="ja-JP" sz="800" dirty="0"/>
              <a:t>var </a:t>
            </a:r>
            <a:r>
              <a:rPr lang="en-US" altLang="ja-JP" sz="800" dirty="0" err="1"/>
              <a:t>xhr</a:t>
            </a:r>
            <a:r>
              <a:rPr lang="en-US" altLang="ja-JP" sz="800" dirty="0"/>
              <a:t> = new </a:t>
            </a:r>
            <a:r>
              <a:rPr lang="en-US" altLang="ja-JP" sz="800" dirty="0" err="1"/>
              <a:t>XMLHttpRequest</a:t>
            </a:r>
            <a:r>
              <a:rPr lang="en-US" altLang="ja-JP" sz="800" dirty="0"/>
              <a:t>();</a:t>
            </a:r>
          </a:p>
          <a:p>
            <a:r>
              <a:rPr lang="en-US" altLang="ja-JP" sz="800" dirty="0" err="1"/>
              <a:t>xhr.open</a:t>
            </a:r>
            <a:r>
              <a:rPr lang="en-US" altLang="ja-JP" sz="800" dirty="0"/>
              <a:t>('GET', 'https://localhost:44328/</a:t>
            </a:r>
            <a:r>
              <a:rPr lang="en-US" altLang="ja-JP" sz="800" dirty="0" err="1"/>
              <a:t>api</a:t>
            </a:r>
            <a:r>
              <a:rPr lang="en-US" altLang="ja-JP" sz="800" dirty="0"/>
              <a:t>/sample/');</a:t>
            </a:r>
          </a:p>
          <a:p>
            <a:r>
              <a:rPr lang="en-US" altLang="ja-JP" sz="800" dirty="0" err="1"/>
              <a:t>xhr.onerror</a:t>
            </a:r>
            <a:r>
              <a:rPr lang="en-US" altLang="ja-JP" sz="800" dirty="0"/>
              <a:t> = () =&gt; {</a:t>
            </a:r>
          </a:p>
          <a:p>
            <a:r>
              <a:rPr lang="en-US" altLang="ja-JP" sz="800" dirty="0"/>
              <a:t>    console.log(</a:t>
            </a:r>
            <a:r>
              <a:rPr lang="en-US" altLang="ja-JP" sz="800" dirty="0" err="1"/>
              <a:t>xhr.response</a:t>
            </a:r>
            <a:r>
              <a:rPr lang="en-US" altLang="ja-JP" sz="800" dirty="0"/>
              <a:t>);</a:t>
            </a:r>
          </a:p>
          <a:p>
            <a:r>
              <a:rPr lang="en-US" altLang="ja-JP" sz="800" dirty="0"/>
              <a:t>}</a:t>
            </a:r>
          </a:p>
          <a:p>
            <a:r>
              <a:rPr lang="en-US" altLang="ja-JP" sz="800" dirty="0" err="1"/>
              <a:t>xhr.onload</a:t>
            </a:r>
            <a:r>
              <a:rPr lang="en-US" altLang="ja-JP" sz="800" dirty="0"/>
              <a:t> = (e) =&gt; {</a:t>
            </a:r>
          </a:p>
          <a:p>
            <a:r>
              <a:rPr lang="en-US" altLang="ja-JP" sz="800" dirty="0"/>
              <a:t>    let c = </a:t>
            </a:r>
            <a:r>
              <a:rPr lang="en-US" altLang="ja-JP" sz="800" dirty="0" err="1"/>
              <a:t>JSON.parse</a:t>
            </a:r>
            <a:r>
              <a:rPr lang="en-US" altLang="ja-JP" sz="800" dirty="0"/>
              <a:t>(</a:t>
            </a:r>
            <a:r>
              <a:rPr lang="en-US" altLang="ja-JP" sz="800" dirty="0" err="1"/>
              <a:t>xhr.response</a:t>
            </a:r>
            <a:r>
              <a:rPr lang="en-US" altLang="ja-JP" sz="800" dirty="0"/>
              <a:t>);</a:t>
            </a:r>
          </a:p>
          <a:p>
            <a:r>
              <a:rPr lang="en-US" altLang="ja-JP" sz="800" dirty="0"/>
              <a:t>    </a:t>
            </a:r>
          </a:p>
          <a:p>
            <a:r>
              <a:rPr lang="en-US" altLang="ja-JP" sz="800" dirty="0"/>
              <a:t>};</a:t>
            </a:r>
          </a:p>
          <a:p>
            <a:r>
              <a:rPr lang="en-US" altLang="ja-JP" sz="800" dirty="0" err="1"/>
              <a:t>xhr.send</a:t>
            </a:r>
            <a:r>
              <a:rPr lang="en-US" altLang="ja-JP" sz="800" dirty="0"/>
              <a:t>();</a:t>
            </a:r>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3410396" y="947600"/>
            <a:ext cx="1804838"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使い方</a:t>
            </a:r>
            <a:endParaRPr lang="en-US" altLang="ja-JP" sz="4000" dirty="0"/>
          </a:p>
        </p:txBody>
      </p:sp>
      <p:sp>
        <p:nvSpPr>
          <p:cNvPr id="6" name="コンテンツ プレースホルダー 8">
            <a:extLst>
              <a:ext uri="{FF2B5EF4-FFF2-40B4-BE49-F238E27FC236}">
                <a16:creationId xmlns:a16="http://schemas.microsoft.com/office/drawing/2014/main" id="{037B5200-BDB8-41AA-B282-76DDFA698771}"/>
              </a:ext>
            </a:extLst>
          </p:cNvPr>
          <p:cNvSpPr txBox="1">
            <a:spLocks/>
          </p:cNvSpPr>
          <p:nvPr/>
        </p:nvSpPr>
        <p:spPr>
          <a:xfrm>
            <a:off x="3657389" y="1995125"/>
            <a:ext cx="4250594" cy="2375076"/>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800" dirty="0"/>
              <a:t>①インスタンス作成</a:t>
            </a:r>
            <a:br>
              <a:rPr lang="en-US" altLang="ja-JP" sz="800" dirty="0"/>
            </a:br>
            <a:r>
              <a:rPr lang="ja-JP" altLang="en-US" sz="800" dirty="0"/>
              <a:t>②</a:t>
            </a:r>
            <a:r>
              <a:rPr lang="en-US" altLang="ja-JP" sz="800" dirty="0"/>
              <a:t>open() </a:t>
            </a:r>
            <a:r>
              <a:rPr lang="ja-JP" altLang="en-US" sz="800" dirty="0"/>
              <a:t>の第一引数に</a:t>
            </a:r>
            <a:r>
              <a:rPr lang="en-US" altLang="ja-JP" sz="800" dirty="0"/>
              <a:t>http</a:t>
            </a:r>
            <a:r>
              <a:rPr lang="ja-JP" altLang="en-US" sz="800" dirty="0"/>
              <a:t>メソッドタイプ</a:t>
            </a:r>
            <a:r>
              <a:rPr lang="en-US" altLang="ja-JP" sz="800" dirty="0"/>
              <a:t>, </a:t>
            </a:r>
            <a:r>
              <a:rPr lang="ja-JP" altLang="en-US" sz="800" dirty="0"/>
              <a:t>第二引数に</a:t>
            </a:r>
            <a:r>
              <a:rPr lang="en-US" altLang="ja-JP" sz="800" dirty="0"/>
              <a:t>URI</a:t>
            </a:r>
            <a:r>
              <a:rPr lang="ja-JP" altLang="en-US" sz="800" dirty="0"/>
              <a:t>を指定</a:t>
            </a:r>
            <a:br>
              <a:rPr lang="en-US" altLang="ja-JP" sz="800" dirty="0"/>
            </a:br>
            <a:r>
              <a:rPr lang="ja-JP" altLang="en-US" sz="800" dirty="0"/>
              <a:t>③エラー時の処理</a:t>
            </a:r>
            <a:r>
              <a:rPr lang="en-US" altLang="ja-JP" sz="800" dirty="0"/>
              <a:t>(</a:t>
            </a:r>
            <a:r>
              <a:rPr lang="ja-JP" altLang="en-US" sz="800" dirty="0"/>
              <a:t>⑥の後に実行されるコールバック関数</a:t>
            </a:r>
            <a:r>
              <a:rPr lang="en-US" altLang="ja-JP" sz="800" dirty="0"/>
              <a:t>)</a:t>
            </a:r>
            <a:br>
              <a:rPr lang="en-US" altLang="ja-JP" sz="800" dirty="0"/>
            </a:br>
            <a:br>
              <a:rPr lang="en-US" altLang="ja-JP" sz="800" dirty="0"/>
            </a:br>
            <a:br>
              <a:rPr lang="en-US" altLang="ja-JP" sz="800" dirty="0"/>
            </a:br>
            <a:r>
              <a:rPr lang="ja-JP" altLang="en-US" sz="800" dirty="0"/>
              <a:t>④成功時の処理</a:t>
            </a:r>
            <a:r>
              <a:rPr lang="en-US" altLang="ja-JP" sz="800" dirty="0"/>
              <a:t>(</a:t>
            </a:r>
            <a:r>
              <a:rPr lang="ja-JP" altLang="en-US" sz="800" dirty="0"/>
              <a:t>⑥の後に実行されるコールバック関数</a:t>
            </a:r>
            <a:r>
              <a:rPr lang="en-US" altLang="ja-JP" sz="800" dirty="0"/>
              <a:t>)</a:t>
            </a:r>
            <a:br>
              <a:rPr lang="en-US" altLang="ja-JP" sz="800" dirty="0"/>
            </a:br>
            <a:r>
              <a:rPr lang="ja-JP" altLang="en-US" sz="800" dirty="0"/>
              <a:t>⑤</a:t>
            </a:r>
            <a:r>
              <a:rPr lang="en-US" altLang="ja-JP" sz="800" dirty="0" err="1"/>
              <a:t>xhr.response</a:t>
            </a:r>
            <a:r>
              <a:rPr lang="ja-JP" altLang="en-US" sz="800" dirty="0"/>
              <a:t>で送信されたデータにアクセス可能</a:t>
            </a:r>
            <a:br>
              <a:rPr lang="en-US" altLang="ja-JP" sz="800" dirty="0"/>
            </a:br>
            <a:br>
              <a:rPr lang="en-US" altLang="ja-JP" sz="800" dirty="0"/>
            </a:br>
            <a:br>
              <a:rPr lang="en-US" altLang="ja-JP" sz="800" dirty="0"/>
            </a:br>
            <a:br>
              <a:rPr lang="en-US" altLang="ja-JP" sz="800" dirty="0"/>
            </a:br>
            <a:r>
              <a:rPr lang="ja-JP" altLang="en-US" sz="800" dirty="0"/>
              <a:t>⑥</a:t>
            </a:r>
            <a:r>
              <a:rPr lang="en-US" altLang="ja-JP" sz="800" dirty="0"/>
              <a:t>send()</a:t>
            </a:r>
            <a:r>
              <a:rPr lang="ja-JP" altLang="en-US" sz="800" dirty="0"/>
              <a:t>でリクエストが送信される</a:t>
            </a:r>
            <a:endParaRPr lang="en-US" altLang="ja-JP" sz="800" dirty="0"/>
          </a:p>
        </p:txBody>
      </p:sp>
      <p:sp>
        <p:nvSpPr>
          <p:cNvPr id="7" name="コンテンツ プレースホルダー 8">
            <a:extLst>
              <a:ext uri="{FF2B5EF4-FFF2-40B4-BE49-F238E27FC236}">
                <a16:creationId xmlns:a16="http://schemas.microsoft.com/office/drawing/2014/main" id="{3CD9ECFA-1660-487B-AD6A-D0A5B9576C5A}"/>
              </a:ext>
            </a:extLst>
          </p:cNvPr>
          <p:cNvSpPr txBox="1">
            <a:spLocks/>
          </p:cNvSpPr>
          <p:nvPr/>
        </p:nvSpPr>
        <p:spPr>
          <a:xfrm>
            <a:off x="2546446" y="4019774"/>
            <a:ext cx="3532738" cy="34412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latin typeface="+mj-lt"/>
              </a:rPr>
              <a:t>では実際に使ってみましょう</a:t>
            </a:r>
            <a:endParaRPr lang="en-US" altLang="ja-JP" dirty="0">
              <a:latin typeface="+mj-lt"/>
            </a:endParaRPr>
          </a:p>
        </p:txBody>
      </p:sp>
    </p:spTree>
    <p:extLst>
      <p:ext uri="{BB962C8B-B14F-4D97-AF65-F5344CB8AC3E}">
        <p14:creationId xmlns:p14="http://schemas.microsoft.com/office/powerpoint/2010/main" val="3264875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09507" y="947600"/>
            <a:ext cx="2813830"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エラー！！</a:t>
            </a:r>
            <a:endParaRPr lang="en-US" altLang="ja-JP" sz="4000" dirty="0"/>
          </a:p>
        </p:txBody>
      </p:sp>
      <p:pic>
        <p:nvPicPr>
          <p:cNvPr id="9" name="図 8">
            <a:extLst>
              <a:ext uri="{FF2B5EF4-FFF2-40B4-BE49-F238E27FC236}">
                <a16:creationId xmlns:a16="http://schemas.microsoft.com/office/drawing/2014/main" id="{5FD6ACC0-C243-49B7-84B7-B60225630306}"/>
              </a:ext>
            </a:extLst>
          </p:cNvPr>
          <p:cNvPicPr>
            <a:picLocks noChangeAspect="1"/>
          </p:cNvPicPr>
          <p:nvPr/>
        </p:nvPicPr>
        <p:blipFill rotWithShape="1">
          <a:blip r:embed="rId2"/>
          <a:srcRect r="52264"/>
          <a:stretch/>
        </p:blipFill>
        <p:spPr>
          <a:xfrm>
            <a:off x="744132" y="1870730"/>
            <a:ext cx="4364998" cy="166022"/>
          </a:xfrm>
          <a:prstGeom prst="rect">
            <a:avLst/>
          </a:prstGeom>
        </p:spPr>
      </p:pic>
      <p:pic>
        <p:nvPicPr>
          <p:cNvPr id="11" name="図 10">
            <a:extLst>
              <a:ext uri="{FF2B5EF4-FFF2-40B4-BE49-F238E27FC236}">
                <a16:creationId xmlns:a16="http://schemas.microsoft.com/office/drawing/2014/main" id="{4F66AE2C-5DA7-4DEA-AC27-ABFFF80957D3}"/>
              </a:ext>
            </a:extLst>
          </p:cNvPr>
          <p:cNvPicPr>
            <a:picLocks noChangeAspect="1"/>
          </p:cNvPicPr>
          <p:nvPr/>
        </p:nvPicPr>
        <p:blipFill rotWithShape="1">
          <a:blip r:embed="rId2"/>
          <a:srcRect l="46559"/>
          <a:stretch/>
        </p:blipFill>
        <p:spPr>
          <a:xfrm>
            <a:off x="744132" y="2151135"/>
            <a:ext cx="4886641" cy="166022"/>
          </a:xfrm>
          <a:prstGeom prst="rect">
            <a:avLst/>
          </a:prstGeom>
        </p:spPr>
      </p:pic>
      <p:sp>
        <p:nvSpPr>
          <p:cNvPr id="10" name="テキスト ボックス 9">
            <a:extLst>
              <a:ext uri="{FF2B5EF4-FFF2-40B4-BE49-F238E27FC236}">
                <a16:creationId xmlns:a16="http://schemas.microsoft.com/office/drawing/2014/main" id="{F1B18077-7CE7-4D9D-BD49-91E71E09EA72}"/>
              </a:ext>
            </a:extLst>
          </p:cNvPr>
          <p:cNvSpPr txBox="1"/>
          <p:nvPr/>
        </p:nvSpPr>
        <p:spPr>
          <a:xfrm>
            <a:off x="6255758" y="2476859"/>
            <a:ext cx="1486304" cy="2000548"/>
          </a:xfrm>
          <a:prstGeom prst="rect">
            <a:avLst/>
          </a:prstGeom>
          <a:noFill/>
        </p:spPr>
        <p:txBody>
          <a:bodyPr wrap="none" rtlCol="0">
            <a:spAutoFit/>
          </a:bodyPr>
          <a:lstStyle/>
          <a:p>
            <a:r>
              <a:rPr lang="en-US" altLang="ja-JP" sz="200" dirty="0"/>
              <a:t>using System;</a:t>
            </a:r>
          </a:p>
          <a:p>
            <a:r>
              <a:rPr lang="en-US" altLang="ja-JP" sz="200" dirty="0"/>
              <a:t>using </a:t>
            </a:r>
            <a:r>
              <a:rPr lang="en-US" altLang="ja-JP" sz="200" dirty="0" err="1"/>
              <a:t>System.Collections.Generic</a:t>
            </a:r>
            <a:r>
              <a:rPr lang="en-US" altLang="ja-JP" sz="200" dirty="0"/>
              <a:t>;</a:t>
            </a:r>
          </a:p>
          <a:p>
            <a:r>
              <a:rPr lang="en-US" altLang="ja-JP" sz="200" dirty="0"/>
              <a:t>using </a:t>
            </a:r>
            <a:r>
              <a:rPr lang="en-US" altLang="ja-JP" sz="200" dirty="0" err="1"/>
              <a:t>System.Linq</a:t>
            </a:r>
            <a:r>
              <a:rPr lang="en-US" altLang="ja-JP" sz="200" dirty="0"/>
              <a:t>;</a:t>
            </a:r>
          </a:p>
          <a:p>
            <a:r>
              <a:rPr lang="en-US" altLang="ja-JP" sz="200" dirty="0"/>
              <a:t>using </a:t>
            </a:r>
            <a:r>
              <a:rPr lang="en-US" altLang="ja-JP" sz="200" dirty="0" err="1"/>
              <a:t>System.Threading.Tasks</a:t>
            </a:r>
            <a:r>
              <a:rPr lang="en-US" altLang="ja-JP" sz="200" dirty="0"/>
              <a:t>;</a:t>
            </a:r>
          </a:p>
          <a:p>
            <a:r>
              <a:rPr lang="en-US" altLang="ja-JP" sz="200" dirty="0"/>
              <a:t>using </a:t>
            </a:r>
            <a:r>
              <a:rPr lang="en-US" altLang="ja-JP" sz="200" dirty="0" err="1"/>
              <a:t>Microsoft.AspNetCore.Builder</a:t>
            </a:r>
            <a:r>
              <a:rPr lang="en-US" altLang="ja-JP" sz="200" dirty="0"/>
              <a:t>;</a:t>
            </a:r>
          </a:p>
          <a:p>
            <a:r>
              <a:rPr lang="en-US" altLang="ja-JP" sz="200" dirty="0"/>
              <a:t>using </a:t>
            </a:r>
            <a:r>
              <a:rPr lang="en-US" altLang="ja-JP" sz="200" dirty="0" err="1"/>
              <a:t>Microsoft.AspNetCore.Hosting</a:t>
            </a:r>
            <a:r>
              <a:rPr lang="en-US" altLang="ja-JP" sz="200" dirty="0"/>
              <a:t>;</a:t>
            </a:r>
          </a:p>
          <a:p>
            <a:r>
              <a:rPr lang="en-US" altLang="ja-JP" sz="200" dirty="0"/>
              <a:t>using </a:t>
            </a:r>
            <a:r>
              <a:rPr lang="en-US" altLang="ja-JP" sz="200" dirty="0" err="1"/>
              <a:t>Microsoft.AspNetCore.HttpsPolicy</a:t>
            </a:r>
            <a:r>
              <a:rPr lang="en-US" altLang="ja-JP" sz="200" dirty="0"/>
              <a:t>;</a:t>
            </a:r>
          </a:p>
          <a:p>
            <a:r>
              <a:rPr lang="en-US" altLang="ja-JP" sz="200" dirty="0"/>
              <a:t>using </a:t>
            </a:r>
            <a:r>
              <a:rPr lang="en-US" altLang="ja-JP" sz="200" dirty="0" err="1"/>
              <a:t>Microsoft.AspNetCore.Mvc</a:t>
            </a:r>
            <a:r>
              <a:rPr lang="en-US" altLang="ja-JP" sz="200" dirty="0"/>
              <a:t>;</a:t>
            </a:r>
          </a:p>
          <a:p>
            <a:r>
              <a:rPr lang="en-US" altLang="ja-JP" sz="200" dirty="0"/>
              <a:t>using </a:t>
            </a:r>
            <a:r>
              <a:rPr lang="en-US" altLang="ja-JP" sz="200" dirty="0" err="1"/>
              <a:t>Microsoft.Extensions.Configuration</a:t>
            </a:r>
            <a:r>
              <a:rPr lang="en-US" altLang="ja-JP" sz="200" dirty="0"/>
              <a:t>;</a:t>
            </a:r>
          </a:p>
          <a:p>
            <a:r>
              <a:rPr lang="en-US" altLang="ja-JP" sz="200" dirty="0"/>
              <a:t>using </a:t>
            </a:r>
            <a:r>
              <a:rPr lang="en-US" altLang="ja-JP" sz="200" dirty="0" err="1"/>
              <a:t>Microsoft.Extensions.DependencyInjection</a:t>
            </a:r>
            <a:r>
              <a:rPr lang="en-US" altLang="ja-JP" sz="200" dirty="0"/>
              <a:t>;</a:t>
            </a:r>
          </a:p>
          <a:p>
            <a:r>
              <a:rPr lang="en-US" altLang="ja-JP" sz="200" dirty="0"/>
              <a:t>using </a:t>
            </a:r>
            <a:r>
              <a:rPr lang="en-US" altLang="ja-JP" sz="200" dirty="0" err="1"/>
              <a:t>Microsoft.Extensions.Hosting</a:t>
            </a:r>
            <a:r>
              <a:rPr lang="en-US" altLang="ja-JP" sz="200" dirty="0"/>
              <a:t>;</a:t>
            </a:r>
          </a:p>
          <a:p>
            <a:r>
              <a:rPr lang="en-US" altLang="ja-JP" sz="200" dirty="0"/>
              <a:t>using </a:t>
            </a:r>
            <a:r>
              <a:rPr lang="en-US" altLang="ja-JP" sz="200" dirty="0" err="1"/>
              <a:t>Microsoft.Extensions.Logging</a:t>
            </a:r>
            <a:r>
              <a:rPr lang="en-US" altLang="ja-JP" sz="200" dirty="0"/>
              <a:t>;</a:t>
            </a:r>
          </a:p>
          <a:p>
            <a:endParaRPr lang="ja-JP" altLang="en-US" sz="200" dirty="0"/>
          </a:p>
          <a:p>
            <a:r>
              <a:rPr lang="en-US" altLang="ja-JP" sz="200" dirty="0"/>
              <a:t>namespace </a:t>
            </a:r>
            <a:r>
              <a:rPr lang="en-US" altLang="ja-JP" sz="200" dirty="0" err="1"/>
              <a:t>Sample_SoundServiceApi</a:t>
            </a:r>
            <a:endParaRPr lang="en-US" altLang="ja-JP" sz="200" dirty="0"/>
          </a:p>
          <a:p>
            <a:r>
              <a:rPr lang="en-US" altLang="ja-JP" sz="200" dirty="0"/>
              <a:t>{</a:t>
            </a:r>
          </a:p>
          <a:p>
            <a:r>
              <a:rPr lang="en-US" altLang="ja-JP" sz="200" dirty="0"/>
              <a:t>    public class Startup</a:t>
            </a:r>
          </a:p>
          <a:p>
            <a:r>
              <a:rPr lang="ja-JP" altLang="en-US" sz="200" dirty="0"/>
              <a:t>    </a:t>
            </a:r>
            <a:r>
              <a:rPr lang="en-US" altLang="ja-JP" sz="200" dirty="0"/>
              <a:t>{</a:t>
            </a:r>
          </a:p>
          <a:p>
            <a:r>
              <a:rPr lang="en-US" altLang="ja-JP" sz="200" dirty="0"/>
              <a:t>        public Startup(</a:t>
            </a:r>
            <a:r>
              <a:rPr lang="en-US" altLang="ja-JP" sz="200" dirty="0" err="1"/>
              <a:t>IConfiguration</a:t>
            </a:r>
            <a:r>
              <a:rPr lang="en-US" altLang="ja-JP" sz="200" dirty="0"/>
              <a:t> configuration)</a:t>
            </a:r>
          </a:p>
          <a:p>
            <a:r>
              <a:rPr lang="ja-JP" altLang="en-US" sz="200" dirty="0"/>
              <a:t>        </a:t>
            </a:r>
            <a:r>
              <a:rPr lang="en-US" altLang="ja-JP" sz="200" dirty="0"/>
              <a:t>{</a:t>
            </a:r>
          </a:p>
          <a:p>
            <a:r>
              <a:rPr lang="en-US" altLang="ja-JP" sz="200" dirty="0"/>
              <a:t>            Configuration = configuration;</a:t>
            </a:r>
          </a:p>
          <a:p>
            <a:r>
              <a:rPr lang="ja-JP" altLang="en-US" sz="200" dirty="0"/>
              <a:t>        </a:t>
            </a:r>
            <a:r>
              <a:rPr lang="en-US" altLang="ja-JP" sz="200" dirty="0"/>
              <a:t>}</a:t>
            </a:r>
          </a:p>
          <a:p>
            <a:endParaRPr lang="ja-JP" altLang="en-US" sz="200" dirty="0"/>
          </a:p>
          <a:p>
            <a:r>
              <a:rPr lang="en-US" altLang="ja-JP" sz="200" dirty="0"/>
              <a:t>        public </a:t>
            </a:r>
            <a:r>
              <a:rPr lang="en-US" altLang="ja-JP" sz="200" dirty="0" err="1"/>
              <a:t>IConfiguration</a:t>
            </a:r>
            <a:r>
              <a:rPr lang="en-US" altLang="ja-JP" sz="200" dirty="0"/>
              <a:t> Configuration { get; }</a:t>
            </a:r>
          </a:p>
          <a:p>
            <a:endParaRPr lang="ja-JP" altLang="en-US" sz="200" dirty="0"/>
          </a:p>
          <a:p>
            <a:r>
              <a:rPr lang="en-US" altLang="ja-JP" sz="200" dirty="0"/>
              <a:t>        // This method gets called by the runtime. Use this method to add services to the container.</a:t>
            </a:r>
          </a:p>
          <a:p>
            <a:r>
              <a:rPr lang="en-US" altLang="ja-JP" sz="200" dirty="0"/>
              <a:t>        public void </a:t>
            </a:r>
            <a:r>
              <a:rPr lang="en-US" altLang="ja-JP" sz="200" dirty="0" err="1"/>
              <a:t>ConfigureServices</a:t>
            </a:r>
            <a:r>
              <a:rPr lang="en-US" altLang="ja-JP" sz="200" dirty="0"/>
              <a:t>(</a:t>
            </a:r>
            <a:r>
              <a:rPr lang="en-US" altLang="ja-JP" sz="200" dirty="0" err="1"/>
              <a:t>IServiceCollection</a:t>
            </a:r>
            <a:r>
              <a:rPr lang="en-US" altLang="ja-JP" sz="200" dirty="0"/>
              <a:t> services)</a:t>
            </a:r>
          </a:p>
          <a:p>
            <a:r>
              <a:rPr lang="ja-JP" altLang="en-US" sz="200" dirty="0"/>
              <a:t>        </a:t>
            </a:r>
            <a:r>
              <a:rPr lang="en-US" altLang="ja-JP" sz="200" dirty="0"/>
              <a:t>{</a:t>
            </a:r>
          </a:p>
          <a:p>
            <a:r>
              <a:rPr lang="en-US" altLang="ja-JP" sz="200" dirty="0"/>
              <a:t>            </a:t>
            </a:r>
            <a:r>
              <a:rPr lang="en-US" altLang="ja-JP" sz="200" dirty="0" err="1"/>
              <a:t>services.AddControllers</a:t>
            </a:r>
            <a:r>
              <a:rPr lang="en-US" altLang="ja-JP" sz="200" dirty="0"/>
              <a:t>();</a:t>
            </a:r>
          </a:p>
          <a:p>
            <a:endParaRPr lang="ja-JP" altLang="en-US" sz="200" dirty="0"/>
          </a:p>
          <a:p>
            <a:r>
              <a:rPr lang="en-US" altLang="ja-JP" sz="200" dirty="0"/>
              <a:t>            </a:t>
            </a:r>
            <a:r>
              <a:rPr lang="en-US" altLang="ja-JP" sz="200" dirty="0" err="1"/>
              <a:t>services.AddCors</a:t>
            </a:r>
            <a:r>
              <a:rPr lang="en-US" altLang="ja-JP" sz="200" dirty="0"/>
              <a:t>(opt =&gt;</a:t>
            </a:r>
          </a:p>
          <a:p>
            <a:r>
              <a:rPr lang="ja-JP" altLang="en-US" sz="200" dirty="0"/>
              <a:t>            </a:t>
            </a:r>
            <a:r>
              <a:rPr lang="en-US" altLang="ja-JP" sz="200" dirty="0"/>
              <a:t>{</a:t>
            </a:r>
          </a:p>
          <a:p>
            <a:r>
              <a:rPr lang="en-US" altLang="ja-JP" sz="200" dirty="0"/>
              <a:t>                </a:t>
            </a:r>
            <a:r>
              <a:rPr lang="en-US" altLang="ja-JP" sz="200" dirty="0" err="1"/>
              <a:t>opt.AddPolicy</a:t>
            </a:r>
            <a:r>
              <a:rPr lang="en-US" altLang="ja-JP" sz="200" dirty="0"/>
              <a:t>("</a:t>
            </a:r>
            <a:r>
              <a:rPr lang="en-US" altLang="ja-JP" sz="200" dirty="0" err="1"/>
              <a:t>policyName</a:t>
            </a:r>
            <a:r>
              <a:rPr lang="en-US" altLang="ja-JP" sz="200" dirty="0"/>
              <a:t>", // </a:t>
            </a:r>
            <a:r>
              <a:rPr lang="en-US" altLang="ja-JP" sz="200" dirty="0" err="1"/>
              <a:t>Cors</a:t>
            </a:r>
            <a:r>
              <a:rPr lang="ja-JP" altLang="en-US" sz="200" dirty="0"/>
              <a:t>脳死で許可</a:t>
            </a:r>
          </a:p>
          <a:p>
            <a:r>
              <a:rPr lang="en-US" altLang="ja-JP" sz="200" dirty="0"/>
              <a:t>                              b =&gt;</a:t>
            </a:r>
          </a:p>
          <a:p>
            <a:r>
              <a:rPr lang="ja-JP" altLang="en-US" sz="200" dirty="0"/>
              <a:t>                              </a:t>
            </a:r>
            <a:r>
              <a:rPr lang="en-US" altLang="ja-JP" sz="200" dirty="0"/>
              <a:t>{</a:t>
            </a:r>
          </a:p>
          <a:p>
            <a:r>
              <a:rPr lang="en-US" altLang="ja-JP" sz="200" dirty="0"/>
              <a:t>                                  </a:t>
            </a:r>
            <a:r>
              <a:rPr lang="en-US" altLang="ja-JP" sz="200" dirty="0" err="1"/>
              <a:t>b.AllowAnyOrigin</a:t>
            </a:r>
            <a:r>
              <a:rPr lang="en-US" altLang="ja-JP" sz="200" dirty="0"/>
              <a:t>()</a:t>
            </a:r>
          </a:p>
          <a:p>
            <a:r>
              <a:rPr lang="en-US" altLang="ja-JP" sz="200" dirty="0"/>
              <a:t>                                  .</a:t>
            </a:r>
            <a:r>
              <a:rPr lang="en-US" altLang="ja-JP" sz="200" dirty="0" err="1"/>
              <a:t>AllowAnyHeader</a:t>
            </a:r>
            <a:r>
              <a:rPr lang="en-US" altLang="ja-JP" sz="200" dirty="0"/>
              <a:t>()</a:t>
            </a:r>
          </a:p>
          <a:p>
            <a:r>
              <a:rPr lang="en-US" altLang="ja-JP" sz="200" dirty="0"/>
              <a:t>                                  .</a:t>
            </a:r>
            <a:r>
              <a:rPr lang="en-US" altLang="ja-JP" sz="200" dirty="0" err="1"/>
              <a:t>AllowAnyMethod</a:t>
            </a:r>
            <a:r>
              <a:rPr lang="en-US" altLang="ja-JP" sz="200" dirty="0"/>
              <a:t>();</a:t>
            </a:r>
          </a:p>
          <a:p>
            <a:r>
              <a:rPr lang="ja-JP" altLang="en-US" sz="200" dirty="0"/>
              <a:t>                              </a:t>
            </a:r>
            <a:r>
              <a:rPr lang="en-US" altLang="ja-JP" sz="200" dirty="0"/>
              <a:t>});</a:t>
            </a:r>
          </a:p>
          <a:p>
            <a:r>
              <a:rPr lang="ja-JP" altLang="en-US" sz="200" dirty="0"/>
              <a:t>            </a:t>
            </a:r>
            <a:r>
              <a:rPr lang="en-US" altLang="ja-JP" sz="200" dirty="0"/>
              <a:t>});</a:t>
            </a:r>
          </a:p>
          <a:p>
            <a:endParaRPr lang="ja-JP" altLang="en-US" sz="200" dirty="0"/>
          </a:p>
          <a:p>
            <a:r>
              <a:rPr lang="ja-JP" altLang="en-US" sz="200" dirty="0"/>
              <a:t>        </a:t>
            </a:r>
            <a:r>
              <a:rPr lang="en-US" altLang="ja-JP" sz="200" dirty="0"/>
              <a:t>}</a:t>
            </a:r>
          </a:p>
          <a:p>
            <a:endParaRPr lang="ja-JP" altLang="en-US" sz="200" dirty="0"/>
          </a:p>
          <a:p>
            <a:r>
              <a:rPr lang="en-US" altLang="ja-JP" sz="200" dirty="0"/>
              <a:t>        // This method gets called by the runtime. Use this method to configure the HTTP request pipeline.</a:t>
            </a:r>
          </a:p>
          <a:p>
            <a:r>
              <a:rPr lang="en-US" altLang="ja-JP" sz="200" dirty="0"/>
              <a:t>        public void Configure(</a:t>
            </a:r>
            <a:r>
              <a:rPr lang="en-US" altLang="ja-JP" sz="200" dirty="0" err="1"/>
              <a:t>IApplicationBuilder</a:t>
            </a:r>
            <a:r>
              <a:rPr lang="en-US" altLang="ja-JP" sz="200" dirty="0"/>
              <a:t> app, </a:t>
            </a:r>
            <a:r>
              <a:rPr lang="en-US" altLang="ja-JP" sz="200" dirty="0" err="1"/>
              <a:t>IWebHostEnvironment</a:t>
            </a:r>
            <a:r>
              <a:rPr lang="en-US" altLang="ja-JP" sz="200" dirty="0"/>
              <a:t> env)</a:t>
            </a:r>
          </a:p>
          <a:p>
            <a:r>
              <a:rPr lang="ja-JP" altLang="en-US" sz="200" dirty="0"/>
              <a:t>        </a:t>
            </a:r>
            <a:r>
              <a:rPr lang="en-US" altLang="ja-JP" sz="200" dirty="0"/>
              <a:t>{</a:t>
            </a:r>
          </a:p>
          <a:p>
            <a:r>
              <a:rPr lang="en-US" altLang="ja-JP" sz="200" dirty="0"/>
              <a:t>            if (</a:t>
            </a:r>
            <a:r>
              <a:rPr lang="en-US" altLang="ja-JP" sz="200" dirty="0" err="1"/>
              <a:t>env.IsDevelopment</a:t>
            </a:r>
            <a:r>
              <a:rPr lang="en-US" altLang="ja-JP" sz="200" dirty="0"/>
              <a:t>())</a:t>
            </a:r>
          </a:p>
          <a:p>
            <a:r>
              <a:rPr lang="ja-JP" altLang="en-US" sz="200" dirty="0"/>
              <a:t>            </a:t>
            </a:r>
            <a:r>
              <a:rPr lang="en-US" altLang="ja-JP" sz="200" dirty="0"/>
              <a:t>{</a:t>
            </a:r>
          </a:p>
          <a:p>
            <a:r>
              <a:rPr lang="en-US" altLang="ja-JP" sz="200" dirty="0"/>
              <a:t>                </a:t>
            </a:r>
            <a:r>
              <a:rPr lang="en-US" altLang="ja-JP" sz="200" dirty="0" err="1"/>
              <a:t>app.UseDeveloperExceptionPage</a:t>
            </a:r>
            <a:r>
              <a:rPr lang="en-US" altLang="ja-JP" sz="200" dirty="0"/>
              <a:t>();</a:t>
            </a:r>
          </a:p>
          <a:p>
            <a:r>
              <a:rPr lang="ja-JP" altLang="en-US" sz="200" dirty="0"/>
              <a:t>            </a:t>
            </a:r>
            <a:r>
              <a:rPr lang="en-US" altLang="ja-JP" sz="200" dirty="0"/>
              <a:t>}</a:t>
            </a:r>
          </a:p>
          <a:p>
            <a:endParaRPr lang="ja-JP" altLang="en-US" sz="200" dirty="0"/>
          </a:p>
          <a:p>
            <a:r>
              <a:rPr lang="en-US" altLang="ja-JP" sz="200" dirty="0"/>
              <a:t>            </a:t>
            </a:r>
            <a:r>
              <a:rPr lang="en-US" altLang="ja-JP" sz="200" dirty="0" err="1"/>
              <a:t>app.UseHttpsRedirection</a:t>
            </a:r>
            <a:r>
              <a:rPr lang="en-US" altLang="ja-JP" sz="200" dirty="0"/>
              <a:t>()</a:t>
            </a:r>
          </a:p>
          <a:p>
            <a:r>
              <a:rPr lang="en-US" altLang="ja-JP" sz="200" dirty="0"/>
              <a:t>               .</a:t>
            </a:r>
            <a:r>
              <a:rPr lang="en-US" altLang="ja-JP" sz="200" dirty="0" err="1"/>
              <a:t>UseAuthorization</a:t>
            </a:r>
            <a:r>
              <a:rPr lang="en-US" altLang="ja-JP" sz="200" dirty="0"/>
              <a:t>()</a:t>
            </a:r>
          </a:p>
          <a:p>
            <a:r>
              <a:rPr lang="en-US" altLang="ja-JP" sz="200" dirty="0"/>
              <a:t>               .</a:t>
            </a:r>
            <a:r>
              <a:rPr lang="en-US" altLang="ja-JP" sz="200" dirty="0" err="1"/>
              <a:t>UseRouting</a:t>
            </a:r>
            <a:r>
              <a:rPr lang="en-US" altLang="ja-JP" sz="200" dirty="0"/>
              <a:t>()</a:t>
            </a:r>
          </a:p>
          <a:p>
            <a:r>
              <a:rPr lang="en-US" altLang="ja-JP" sz="200" dirty="0"/>
              <a:t>               .</a:t>
            </a:r>
            <a:r>
              <a:rPr lang="en-US" altLang="ja-JP" sz="200" dirty="0" err="1"/>
              <a:t>UseCors</a:t>
            </a:r>
            <a:r>
              <a:rPr lang="en-US" altLang="ja-JP" sz="200" dirty="0"/>
              <a:t>("</a:t>
            </a:r>
            <a:r>
              <a:rPr lang="en-US" altLang="ja-JP" sz="200" dirty="0" err="1"/>
              <a:t>policyName</a:t>
            </a:r>
            <a:r>
              <a:rPr lang="en-US" altLang="ja-JP" sz="200" dirty="0"/>
              <a:t>")</a:t>
            </a:r>
          </a:p>
          <a:p>
            <a:r>
              <a:rPr lang="en-US" altLang="ja-JP" sz="200" dirty="0"/>
              <a:t>               .</a:t>
            </a:r>
            <a:r>
              <a:rPr lang="en-US" altLang="ja-JP" sz="200" dirty="0" err="1"/>
              <a:t>UseEndpoints</a:t>
            </a:r>
            <a:r>
              <a:rPr lang="en-US" altLang="ja-JP" sz="200" dirty="0"/>
              <a:t>(endpoints =&gt;</a:t>
            </a:r>
          </a:p>
          <a:p>
            <a:r>
              <a:rPr lang="ja-JP" altLang="en-US" sz="200" dirty="0"/>
              <a:t>               </a:t>
            </a:r>
            <a:r>
              <a:rPr lang="en-US" altLang="ja-JP" sz="200" dirty="0"/>
              <a:t>{</a:t>
            </a:r>
          </a:p>
          <a:p>
            <a:r>
              <a:rPr lang="en-US" altLang="ja-JP" sz="200" dirty="0"/>
              <a:t>                   </a:t>
            </a:r>
            <a:r>
              <a:rPr lang="en-US" altLang="ja-JP" sz="200" dirty="0" err="1"/>
              <a:t>endpoints.MapControllers</a:t>
            </a:r>
            <a:r>
              <a:rPr lang="en-US" altLang="ja-JP" sz="200" dirty="0"/>
              <a:t>();</a:t>
            </a:r>
          </a:p>
          <a:p>
            <a:r>
              <a:rPr lang="ja-JP" altLang="en-US" sz="200" dirty="0"/>
              <a:t>               </a:t>
            </a:r>
            <a:r>
              <a:rPr lang="en-US" altLang="ja-JP" sz="200" dirty="0"/>
              <a:t>});</a:t>
            </a:r>
          </a:p>
          <a:p>
            <a:r>
              <a:rPr lang="ja-JP" altLang="en-US" sz="200" dirty="0"/>
              <a:t>        </a:t>
            </a:r>
            <a:r>
              <a:rPr lang="en-US" altLang="ja-JP" sz="200" dirty="0"/>
              <a:t>}</a:t>
            </a:r>
          </a:p>
          <a:p>
            <a:r>
              <a:rPr lang="ja-JP" altLang="en-US" sz="200" dirty="0"/>
              <a:t>    </a:t>
            </a:r>
            <a:r>
              <a:rPr lang="en-US" altLang="ja-JP" sz="200" dirty="0"/>
              <a:t>}</a:t>
            </a:r>
          </a:p>
          <a:p>
            <a:r>
              <a:rPr lang="en-US" altLang="ja-JP" sz="200" dirty="0"/>
              <a:t>}</a:t>
            </a:r>
          </a:p>
          <a:p>
            <a:endParaRPr kumimoji="1" lang="ja-JP" altLang="en-US" sz="200" dirty="0"/>
          </a:p>
        </p:txBody>
      </p:sp>
      <p:sp>
        <p:nvSpPr>
          <p:cNvPr id="14" name="コンテンツ プレースホルダー 8">
            <a:extLst>
              <a:ext uri="{FF2B5EF4-FFF2-40B4-BE49-F238E27FC236}">
                <a16:creationId xmlns:a16="http://schemas.microsoft.com/office/drawing/2014/main" id="{03083568-6BA4-4BDE-95F0-2063468214D7}"/>
              </a:ext>
            </a:extLst>
          </p:cNvPr>
          <p:cNvSpPr txBox="1">
            <a:spLocks/>
          </p:cNvSpPr>
          <p:nvPr/>
        </p:nvSpPr>
        <p:spPr>
          <a:xfrm>
            <a:off x="350370" y="3813247"/>
            <a:ext cx="5675798" cy="615487"/>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今回は</a:t>
            </a:r>
            <a:br>
              <a:rPr lang="en-US" altLang="ja-JP" sz="1600" dirty="0"/>
            </a:br>
            <a:r>
              <a:rPr lang="ja-JP" altLang="en-US" sz="1600" dirty="0"/>
              <a:t>サーバーサイドの</a:t>
            </a:r>
            <a:r>
              <a:rPr lang="en-US" altLang="ja-JP" sz="1600" dirty="0"/>
              <a:t>”</a:t>
            </a:r>
            <a:r>
              <a:rPr lang="en-US" altLang="ja-JP" sz="1600" dirty="0" err="1"/>
              <a:t>Startup.cs</a:t>
            </a:r>
            <a:r>
              <a:rPr lang="en-US" altLang="ja-JP" sz="1600" dirty="0"/>
              <a:t>”</a:t>
            </a:r>
            <a:r>
              <a:rPr lang="ja-JP" altLang="en-US" sz="1600" dirty="0"/>
              <a:t>にこれをコピペしましょう</a:t>
            </a:r>
            <a:endParaRPr lang="en-US" altLang="ja-JP" sz="1600" dirty="0"/>
          </a:p>
        </p:txBody>
      </p:sp>
      <p:sp>
        <p:nvSpPr>
          <p:cNvPr id="15" name="コンテンツ プレースホルダー 8">
            <a:extLst>
              <a:ext uri="{FF2B5EF4-FFF2-40B4-BE49-F238E27FC236}">
                <a16:creationId xmlns:a16="http://schemas.microsoft.com/office/drawing/2014/main" id="{953E6D1D-653D-4AD5-A5A4-AE26754DC683}"/>
              </a:ext>
            </a:extLst>
          </p:cNvPr>
          <p:cNvSpPr txBox="1">
            <a:spLocks/>
          </p:cNvSpPr>
          <p:nvPr/>
        </p:nvSpPr>
        <p:spPr>
          <a:xfrm>
            <a:off x="350370" y="2868682"/>
            <a:ext cx="5675798" cy="664160"/>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600" dirty="0">
                <a:hlinkClick r:id="rId3"/>
              </a:rPr>
              <a:t>Cross-Origin-Resource-Sharing</a:t>
            </a:r>
            <a:r>
              <a:rPr lang="ja-JP" altLang="en-US" sz="1600" dirty="0"/>
              <a:t>と呼ばれる仕組みが原因</a:t>
            </a:r>
            <a:br>
              <a:rPr lang="en-US" altLang="ja-JP" sz="1600" dirty="0"/>
            </a:br>
            <a:r>
              <a:rPr lang="ja-JP" altLang="en-US" sz="1600" dirty="0"/>
              <a:t>ドメインを超えてリソースのやり取りをする際に発生します</a:t>
            </a:r>
            <a:endParaRPr lang="en-US" altLang="ja-JP" sz="1600" dirty="0"/>
          </a:p>
        </p:txBody>
      </p:sp>
    </p:spTree>
    <p:extLst>
      <p:ext uri="{BB962C8B-B14F-4D97-AF65-F5344CB8AC3E}">
        <p14:creationId xmlns:p14="http://schemas.microsoft.com/office/powerpoint/2010/main" val="37769882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773470" y="1944675"/>
            <a:ext cx="3183015" cy="2375076"/>
          </a:xfrm>
        </p:spPr>
        <p:txBody>
          <a:bodyPr/>
          <a:lstStyle/>
          <a:p>
            <a:r>
              <a:rPr lang="en-US" altLang="ja-JP" sz="800" dirty="0"/>
              <a:t>var </a:t>
            </a:r>
            <a:r>
              <a:rPr lang="en-US" altLang="ja-JP" sz="800" dirty="0" err="1"/>
              <a:t>xhr</a:t>
            </a:r>
            <a:r>
              <a:rPr lang="en-US" altLang="ja-JP" sz="800" dirty="0"/>
              <a:t> = new </a:t>
            </a:r>
            <a:r>
              <a:rPr lang="en-US" altLang="ja-JP" sz="800" dirty="0" err="1"/>
              <a:t>XMLHttpRequest</a:t>
            </a:r>
            <a:r>
              <a:rPr lang="en-US" altLang="ja-JP" sz="800" dirty="0"/>
              <a:t>();</a:t>
            </a:r>
          </a:p>
          <a:p>
            <a:r>
              <a:rPr lang="en-US" altLang="ja-JP" sz="800" dirty="0" err="1"/>
              <a:t>xhr.open</a:t>
            </a:r>
            <a:r>
              <a:rPr lang="en-US" altLang="ja-JP" sz="800" dirty="0"/>
              <a:t>('GET', 'https://localhost:44328/</a:t>
            </a:r>
            <a:r>
              <a:rPr lang="en-US" altLang="ja-JP" sz="800" dirty="0" err="1"/>
              <a:t>api</a:t>
            </a:r>
            <a:r>
              <a:rPr lang="en-US" altLang="ja-JP" sz="800" dirty="0"/>
              <a:t>/sample/');</a:t>
            </a:r>
          </a:p>
          <a:p>
            <a:r>
              <a:rPr lang="en-US" altLang="ja-JP" sz="800" dirty="0" err="1"/>
              <a:t>xhr.onerror</a:t>
            </a:r>
            <a:r>
              <a:rPr lang="en-US" altLang="ja-JP" sz="800" dirty="0"/>
              <a:t> = () =&gt; {</a:t>
            </a:r>
          </a:p>
          <a:p>
            <a:r>
              <a:rPr lang="en-US" altLang="ja-JP" sz="800" dirty="0"/>
              <a:t>    console.log(</a:t>
            </a:r>
            <a:r>
              <a:rPr lang="en-US" altLang="ja-JP" sz="800" dirty="0" err="1"/>
              <a:t>xhr.response</a:t>
            </a:r>
            <a:r>
              <a:rPr lang="en-US" altLang="ja-JP" sz="800" dirty="0"/>
              <a:t>);</a:t>
            </a:r>
          </a:p>
          <a:p>
            <a:r>
              <a:rPr lang="en-US" altLang="ja-JP" sz="800" dirty="0"/>
              <a:t>}</a:t>
            </a:r>
          </a:p>
          <a:p>
            <a:r>
              <a:rPr lang="en-US" altLang="ja-JP" sz="800" dirty="0" err="1"/>
              <a:t>xhr.onload</a:t>
            </a:r>
            <a:r>
              <a:rPr lang="en-US" altLang="ja-JP" sz="800" dirty="0"/>
              <a:t> = (e) =&gt; {</a:t>
            </a:r>
          </a:p>
          <a:p>
            <a:r>
              <a:rPr lang="en-US" altLang="ja-JP" sz="800" dirty="0"/>
              <a:t>    </a:t>
            </a:r>
            <a:r>
              <a:rPr lang="en-US" altLang="ja-JP" sz="800" dirty="0">
                <a:solidFill>
                  <a:srgbClr val="00B050"/>
                </a:solidFill>
              </a:rPr>
              <a:t>console.log(</a:t>
            </a:r>
            <a:r>
              <a:rPr lang="en-US" altLang="ja-JP" sz="800" dirty="0" err="1">
                <a:solidFill>
                  <a:srgbClr val="00B050"/>
                </a:solidFill>
              </a:rPr>
              <a:t>xhr.response</a:t>
            </a:r>
            <a:r>
              <a:rPr lang="en-US" altLang="ja-JP" sz="800" dirty="0">
                <a:solidFill>
                  <a:srgbClr val="00B050"/>
                </a:solidFill>
              </a:rPr>
              <a:t>);// </a:t>
            </a:r>
            <a:r>
              <a:rPr lang="ja-JP" altLang="en-US" sz="800" dirty="0">
                <a:solidFill>
                  <a:srgbClr val="00B050"/>
                </a:solidFill>
              </a:rPr>
              <a:t>ここで中身を見てみましょう</a:t>
            </a:r>
            <a:endParaRPr lang="en-US" altLang="ja-JP" sz="800" dirty="0">
              <a:solidFill>
                <a:srgbClr val="00B050"/>
              </a:solidFill>
            </a:endParaRPr>
          </a:p>
          <a:p>
            <a:r>
              <a:rPr lang="en-US" altLang="ja-JP" sz="800" dirty="0"/>
              <a:t>};</a:t>
            </a:r>
          </a:p>
          <a:p>
            <a:r>
              <a:rPr lang="en-US" altLang="ja-JP" sz="800" dirty="0" err="1"/>
              <a:t>xhr.send</a:t>
            </a:r>
            <a:r>
              <a:rPr lang="en-US" altLang="ja-JP" sz="800" dirty="0"/>
              <a:t>();</a:t>
            </a:r>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161766" y="98986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中身を見てみる</a:t>
            </a:r>
            <a:endParaRPr lang="en-US" altLang="ja-JP" sz="4000" dirty="0"/>
          </a:p>
        </p:txBody>
      </p:sp>
    </p:spTree>
    <p:extLst>
      <p:ext uri="{BB962C8B-B14F-4D97-AF65-F5344CB8AC3E}">
        <p14:creationId xmlns:p14="http://schemas.microsoft.com/office/powerpoint/2010/main" val="39798793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161766" y="98986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中身を見てみる</a:t>
            </a:r>
            <a:endParaRPr lang="en-US" altLang="ja-JP" sz="4000" dirty="0"/>
          </a:p>
        </p:txBody>
      </p:sp>
      <p:pic>
        <p:nvPicPr>
          <p:cNvPr id="9" name="図 8">
            <a:extLst>
              <a:ext uri="{FF2B5EF4-FFF2-40B4-BE49-F238E27FC236}">
                <a16:creationId xmlns:a16="http://schemas.microsoft.com/office/drawing/2014/main" id="{EEE5994C-5F54-44D2-97EF-FCBB832BCAC3}"/>
              </a:ext>
            </a:extLst>
          </p:cNvPr>
          <p:cNvPicPr>
            <a:picLocks noChangeAspect="1"/>
          </p:cNvPicPr>
          <p:nvPr/>
        </p:nvPicPr>
        <p:blipFill>
          <a:blip r:embed="rId2"/>
          <a:stretch>
            <a:fillRect/>
          </a:stretch>
        </p:blipFill>
        <p:spPr>
          <a:xfrm>
            <a:off x="1384078" y="1603146"/>
            <a:ext cx="5332032" cy="1674475"/>
          </a:xfrm>
          <a:prstGeom prst="rect">
            <a:avLst/>
          </a:prstGeom>
        </p:spPr>
      </p:pic>
      <p:sp>
        <p:nvSpPr>
          <p:cNvPr id="11" name="コンテンツ プレースホルダー 8">
            <a:extLst>
              <a:ext uri="{FF2B5EF4-FFF2-40B4-BE49-F238E27FC236}">
                <a16:creationId xmlns:a16="http://schemas.microsoft.com/office/drawing/2014/main" id="{E3C54C96-08A4-4A63-9FAE-176D7AB617C1}"/>
              </a:ext>
            </a:extLst>
          </p:cNvPr>
          <p:cNvSpPr txBox="1">
            <a:spLocks/>
          </p:cNvSpPr>
          <p:nvPr/>
        </p:nvSpPr>
        <p:spPr>
          <a:xfrm>
            <a:off x="2161765" y="331427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このままだと文字列なので</a:t>
            </a:r>
            <a:br>
              <a:rPr lang="en-US" altLang="ja-JP" dirty="0"/>
            </a:br>
            <a:r>
              <a:rPr lang="en-US" altLang="ja-JP" dirty="0"/>
              <a:t>JS</a:t>
            </a:r>
            <a:r>
              <a:rPr lang="ja-JP" altLang="en-US" dirty="0"/>
              <a:t>で扱える形にしてあげましょう</a:t>
            </a:r>
            <a:endParaRPr lang="en-US" altLang="ja-JP" dirty="0"/>
          </a:p>
        </p:txBody>
      </p:sp>
    </p:spTree>
    <p:extLst>
      <p:ext uri="{BB962C8B-B14F-4D97-AF65-F5344CB8AC3E}">
        <p14:creationId xmlns:p14="http://schemas.microsoft.com/office/powerpoint/2010/main" val="8021926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161766" y="98986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中身を見てみる</a:t>
            </a:r>
            <a:endParaRPr lang="en-US" altLang="ja-JP" sz="4000" dirty="0"/>
          </a:p>
        </p:txBody>
      </p:sp>
      <p:sp>
        <p:nvSpPr>
          <p:cNvPr id="11" name="コンテンツ プレースホルダー 8">
            <a:extLst>
              <a:ext uri="{FF2B5EF4-FFF2-40B4-BE49-F238E27FC236}">
                <a16:creationId xmlns:a16="http://schemas.microsoft.com/office/drawing/2014/main" id="{E3C54C96-08A4-4A63-9FAE-176D7AB617C1}"/>
              </a:ext>
            </a:extLst>
          </p:cNvPr>
          <p:cNvSpPr txBox="1">
            <a:spLocks/>
          </p:cNvSpPr>
          <p:nvPr/>
        </p:nvSpPr>
        <p:spPr>
          <a:xfrm>
            <a:off x="1871679" y="2079657"/>
            <a:ext cx="4459752" cy="77845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let c = </a:t>
            </a:r>
            <a:r>
              <a:rPr lang="en-US" altLang="ja-JP" dirty="0" err="1"/>
              <a:t>JSON.parse</a:t>
            </a:r>
            <a:r>
              <a:rPr lang="en-US" altLang="ja-JP" dirty="0"/>
              <a:t>(</a:t>
            </a:r>
            <a:r>
              <a:rPr lang="en-US" altLang="ja-JP" dirty="0" err="1"/>
              <a:t>xhr.response</a:t>
            </a:r>
            <a:r>
              <a:rPr lang="en-US" altLang="ja-JP" dirty="0"/>
              <a:t>);</a:t>
            </a:r>
            <a:br>
              <a:rPr lang="en-US" altLang="ja-JP" dirty="0"/>
            </a:br>
            <a:r>
              <a:rPr lang="en-US" altLang="ja-JP" dirty="0"/>
              <a:t>console.log(c);</a:t>
            </a:r>
          </a:p>
          <a:p>
            <a:endParaRPr lang="en-US" altLang="ja-JP" dirty="0"/>
          </a:p>
        </p:txBody>
      </p:sp>
      <p:sp>
        <p:nvSpPr>
          <p:cNvPr id="6" name="コンテンツ プレースホルダー 8">
            <a:extLst>
              <a:ext uri="{FF2B5EF4-FFF2-40B4-BE49-F238E27FC236}">
                <a16:creationId xmlns:a16="http://schemas.microsoft.com/office/drawing/2014/main" id="{0004BD87-08B2-443B-B802-24A77922F168}"/>
              </a:ext>
            </a:extLst>
          </p:cNvPr>
          <p:cNvSpPr txBox="1">
            <a:spLocks/>
          </p:cNvSpPr>
          <p:nvPr/>
        </p:nvSpPr>
        <p:spPr>
          <a:xfrm>
            <a:off x="2685179" y="3081280"/>
            <a:ext cx="2832751" cy="44634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これで見てみましょう</a:t>
            </a:r>
            <a:endParaRPr lang="en-US" altLang="ja-JP" dirty="0"/>
          </a:p>
        </p:txBody>
      </p:sp>
    </p:spTree>
    <p:extLst>
      <p:ext uri="{BB962C8B-B14F-4D97-AF65-F5344CB8AC3E}">
        <p14:creationId xmlns:p14="http://schemas.microsoft.com/office/powerpoint/2010/main" val="239528493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3386433" y="800167"/>
            <a:ext cx="1224667"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err="1"/>
              <a:t>べん</a:t>
            </a:r>
            <a:endParaRPr lang="en-US" altLang="ja-JP" sz="4000" dirty="0"/>
          </a:p>
        </p:txBody>
      </p:sp>
      <p:pic>
        <p:nvPicPr>
          <p:cNvPr id="4" name="図 3">
            <a:extLst>
              <a:ext uri="{FF2B5EF4-FFF2-40B4-BE49-F238E27FC236}">
                <a16:creationId xmlns:a16="http://schemas.microsoft.com/office/drawing/2014/main" id="{83791BF4-E184-447A-AB08-85CE1A05A1CA}"/>
              </a:ext>
            </a:extLst>
          </p:cNvPr>
          <p:cNvPicPr>
            <a:picLocks noChangeAspect="1"/>
          </p:cNvPicPr>
          <p:nvPr/>
        </p:nvPicPr>
        <p:blipFill>
          <a:blip r:embed="rId2"/>
          <a:stretch>
            <a:fillRect/>
          </a:stretch>
        </p:blipFill>
        <p:spPr>
          <a:xfrm>
            <a:off x="1210791" y="1700259"/>
            <a:ext cx="5934371" cy="2714086"/>
          </a:xfrm>
          <a:prstGeom prst="rect">
            <a:avLst/>
          </a:prstGeom>
        </p:spPr>
      </p:pic>
    </p:spTree>
    <p:extLst>
      <p:ext uri="{BB962C8B-B14F-4D97-AF65-F5344CB8AC3E}">
        <p14:creationId xmlns:p14="http://schemas.microsoft.com/office/powerpoint/2010/main" val="13892664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856711" y="800167"/>
            <a:ext cx="2516177"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ちなみに</a:t>
            </a:r>
            <a:endParaRPr lang="en-US" altLang="ja-JP" sz="4000" dirty="0"/>
          </a:p>
        </p:txBody>
      </p:sp>
      <p:sp>
        <p:nvSpPr>
          <p:cNvPr id="6" name="コンテンツ プレースホルダー 8">
            <a:extLst>
              <a:ext uri="{FF2B5EF4-FFF2-40B4-BE49-F238E27FC236}">
                <a16:creationId xmlns:a16="http://schemas.microsoft.com/office/drawing/2014/main" id="{4AA66A40-79AA-4015-A4CA-3ECFC635ED25}"/>
              </a:ext>
            </a:extLst>
          </p:cNvPr>
          <p:cNvSpPr txBox="1">
            <a:spLocks/>
          </p:cNvSpPr>
          <p:nvPr/>
        </p:nvSpPr>
        <p:spPr>
          <a:xfrm>
            <a:off x="1055656" y="1655272"/>
            <a:ext cx="6118285" cy="409796"/>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Ajax(</a:t>
            </a:r>
            <a:r>
              <a:rPr lang="en-US" altLang="ja-JP" dirty="0" err="1"/>
              <a:t>Jquery</a:t>
            </a:r>
            <a:r>
              <a:rPr lang="ja-JP" altLang="en-US" dirty="0"/>
              <a:t>の機能</a:t>
            </a:r>
            <a:r>
              <a:rPr lang="en-US" altLang="ja-JP" dirty="0"/>
              <a:t>)</a:t>
            </a:r>
            <a:r>
              <a:rPr lang="ja-JP" altLang="en-US" dirty="0"/>
              <a:t>ならもうちょい楽にいけます</a:t>
            </a:r>
            <a:br>
              <a:rPr lang="en-US" altLang="ja-JP" dirty="0"/>
            </a:br>
            <a:br>
              <a:rPr lang="en-US" altLang="ja-JP" dirty="0"/>
            </a:br>
            <a:endParaRPr lang="en-US" altLang="ja-JP" dirty="0"/>
          </a:p>
        </p:txBody>
      </p:sp>
      <p:sp>
        <p:nvSpPr>
          <p:cNvPr id="2" name="テキスト ボックス 1">
            <a:extLst>
              <a:ext uri="{FF2B5EF4-FFF2-40B4-BE49-F238E27FC236}">
                <a16:creationId xmlns:a16="http://schemas.microsoft.com/office/drawing/2014/main" id="{8DD2E840-F2BD-4FC8-90B8-3508319D4DC6}"/>
              </a:ext>
            </a:extLst>
          </p:cNvPr>
          <p:cNvSpPr txBox="1"/>
          <p:nvPr/>
        </p:nvSpPr>
        <p:spPr>
          <a:xfrm>
            <a:off x="262082" y="2838066"/>
            <a:ext cx="3471192" cy="1384995"/>
          </a:xfrm>
          <a:prstGeom prst="rect">
            <a:avLst/>
          </a:prstGeom>
          <a:noFill/>
        </p:spPr>
        <p:txBody>
          <a:bodyPr wrap="square" rtlCol="0">
            <a:spAutoFit/>
          </a:bodyPr>
          <a:lstStyle/>
          <a:p>
            <a:r>
              <a:rPr lang="en-US" altLang="ja-JP" sz="1200" dirty="0"/>
              <a:t>$.ajax({     ※</a:t>
            </a:r>
            <a:r>
              <a:rPr lang="en-US" altLang="ja-JP" sz="1200" dirty="0" err="1"/>
              <a:t>Json.Parse</a:t>
            </a:r>
            <a:r>
              <a:rPr lang="en-US" altLang="ja-JP" sz="1200" dirty="0"/>
              <a:t>()</a:t>
            </a:r>
            <a:r>
              <a:rPr lang="ja-JP" altLang="en-US" sz="1200" dirty="0"/>
              <a:t>がいらない</a:t>
            </a:r>
            <a:endParaRPr lang="en-US" altLang="ja-JP" sz="1200" dirty="0"/>
          </a:p>
          <a:p>
            <a:r>
              <a:rPr lang="en-US" altLang="ja-JP" sz="1200" dirty="0"/>
              <a:t>type: 'GET',</a:t>
            </a:r>
          </a:p>
          <a:p>
            <a:r>
              <a:rPr lang="en-US" altLang="ja-JP" sz="1200" dirty="0"/>
              <a:t>url: 'https://localhost:44328/</a:t>
            </a:r>
            <a:r>
              <a:rPr lang="en-US" altLang="ja-JP" sz="1200" dirty="0" err="1"/>
              <a:t>api</a:t>
            </a:r>
            <a:r>
              <a:rPr lang="en-US" altLang="ja-JP" sz="1200" dirty="0"/>
              <a:t>/sample/',</a:t>
            </a:r>
          </a:p>
          <a:p>
            <a:r>
              <a:rPr lang="en-US" altLang="ja-JP" sz="1200" dirty="0"/>
              <a:t>success: (res) =&gt; {</a:t>
            </a:r>
          </a:p>
          <a:p>
            <a:r>
              <a:rPr lang="en-US" altLang="ja-JP" sz="1200" dirty="0"/>
              <a:t>    console.log(res);</a:t>
            </a:r>
            <a:br>
              <a:rPr lang="en-US" altLang="ja-JP" sz="1200" dirty="0"/>
            </a:br>
            <a:r>
              <a:rPr lang="en-US" altLang="ja-JP" sz="1200" dirty="0"/>
              <a:t>  }</a:t>
            </a:r>
          </a:p>
          <a:p>
            <a:r>
              <a:rPr lang="en-US" altLang="ja-JP" sz="1200" dirty="0"/>
              <a:t>});</a:t>
            </a:r>
            <a:endParaRPr kumimoji="1" lang="ja-JP" altLang="en-US" sz="1200" dirty="0"/>
          </a:p>
        </p:txBody>
      </p:sp>
      <p:pic>
        <p:nvPicPr>
          <p:cNvPr id="7" name="図 6">
            <a:extLst>
              <a:ext uri="{FF2B5EF4-FFF2-40B4-BE49-F238E27FC236}">
                <a16:creationId xmlns:a16="http://schemas.microsoft.com/office/drawing/2014/main" id="{0A36B0C3-2963-4247-9146-64978015A0F2}"/>
              </a:ext>
            </a:extLst>
          </p:cNvPr>
          <p:cNvPicPr>
            <a:picLocks noChangeAspect="1"/>
          </p:cNvPicPr>
          <p:nvPr/>
        </p:nvPicPr>
        <p:blipFill>
          <a:blip r:embed="rId2"/>
          <a:stretch>
            <a:fillRect/>
          </a:stretch>
        </p:blipFill>
        <p:spPr>
          <a:xfrm>
            <a:off x="3903542" y="2559139"/>
            <a:ext cx="4149714" cy="1897873"/>
          </a:xfrm>
          <a:prstGeom prst="rect">
            <a:avLst/>
          </a:prstGeom>
        </p:spPr>
      </p:pic>
    </p:spTree>
    <p:extLst>
      <p:ext uri="{BB962C8B-B14F-4D97-AF65-F5344CB8AC3E}">
        <p14:creationId xmlns:p14="http://schemas.microsoft.com/office/powerpoint/2010/main" val="5142460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517808" y="800167"/>
            <a:ext cx="2891860"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そういえば</a:t>
            </a:r>
            <a:endParaRPr lang="en-US" altLang="ja-JP" sz="4000" dirty="0"/>
          </a:p>
        </p:txBody>
      </p:sp>
      <p:sp>
        <p:nvSpPr>
          <p:cNvPr id="6" name="コンテンツ プレースホルダー 8">
            <a:extLst>
              <a:ext uri="{FF2B5EF4-FFF2-40B4-BE49-F238E27FC236}">
                <a16:creationId xmlns:a16="http://schemas.microsoft.com/office/drawing/2014/main" id="{4AA66A40-79AA-4015-A4CA-3ECFC635ED25}"/>
              </a:ext>
            </a:extLst>
          </p:cNvPr>
          <p:cNvSpPr txBox="1">
            <a:spLocks/>
          </p:cNvSpPr>
          <p:nvPr/>
        </p:nvSpPr>
        <p:spPr>
          <a:xfrm>
            <a:off x="359196" y="1575176"/>
            <a:ext cx="6994901" cy="99657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50P</a:t>
            </a:r>
            <a:r>
              <a:rPr lang="ja-JP" altLang="en-US" dirty="0"/>
              <a:t>で</a:t>
            </a:r>
            <a:r>
              <a:rPr lang="en-US" altLang="ja-JP" dirty="0"/>
              <a:t>JSON</a:t>
            </a:r>
            <a:r>
              <a:rPr lang="ja-JP" altLang="en-US" dirty="0"/>
              <a:t>からコンテンツの表示を</a:t>
            </a:r>
            <a:r>
              <a:rPr lang="ja-JP" altLang="en-US" dirty="0" err="1"/>
              <a:t>したの</a:t>
            </a:r>
            <a:r>
              <a:rPr lang="ja-JP" altLang="en-US" dirty="0"/>
              <a:t>覚えてますかね</a:t>
            </a:r>
            <a:br>
              <a:rPr lang="en-US" altLang="ja-JP" dirty="0"/>
            </a:br>
            <a:r>
              <a:rPr lang="ja-JP" altLang="en-US" dirty="0"/>
              <a:t>あれの</a:t>
            </a:r>
            <a:r>
              <a:rPr lang="en-US" altLang="ja-JP" dirty="0"/>
              <a:t>Json</a:t>
            </a:r>
            <a:r>
              <a:rPr lang="ja-JP" altLang="en-US" dirty="0"/>
              <a:t>データと、サーバーから受け取ったデータ、</a:t>
            </a:r>
            <a:br>
              <a:rPr lang="en-US" altLang="ja-JP" dirty="0"/>
            </a:br>
            <a:r>
              <a:rPr lang="ja-JP" altLang="en-US" dirty="0"/>
              <a:t>形式一緒</a:t>
            </a:r>
            <a:r>
              <a:rPr lang="ja-JP" altLang="en-US" dirty="0" err="1"/>
              <a:t>ぽく</a:t>
            </a:r>
            <a:r>
              <a:rPr lang="ja-JP" altLang="en-US" dirty="0"/>
              <a:t>ないですか？</a:t>
            </a:r>
            <a:br>
              <a:rPr lang="en-US" altLang="ja-JP" dirty="0"/>
            </a:br>
            <a:endParaRPr lang="en-US" altLang="ja-JP" dirty="0"/>
          </a:p>
        </p:txBody>
      </p:sp>
      <p:pic>
        <p:nvPicPr>
          <p:cNvPr id="8" name="図 7">
            <a:extLst>
              <a:ext uri="{FF2B5EF4-FFF2-40B4-BE49-F238E27FC236}">
                <a16:creationId xmlns:a16="http://schemas.microsoft.com/office/drawing/2014/main" id="{A1DB0A3A-4D25-4E84-B988-CA6779624742}"/>
              </a:ext>
            </a:extLst>
          </p:cNvPr>
          <p:cNvPicPr>
            <a:picLocks noChangeAspect="1"/>
          </p:cNvPicPr>
          <p:nvPr/>
        </p:nvPicPr>
        <p:blipFill>
          <a:blip r:embed="rId2"/>
          <a:stretch>
            <a:fillRect/>
          </a:stretch>
        </p:blipFill>
        <p:spPr>
          <a:xfrm>
            <a:off x="3511494" y="2371134"/>
            <a:ext cx="5268497" cy="2339785"/>
          </a:xfrm>
          <a:prstGeom prst="rect">
            <a:avLst/>
          </a:prstGeom>
        </p:spPr>
      </p:pic>
      <p:sp>
        <p:nvSpPr>
          <p:cNvPr id="9" name="テキスト ボックス 8">
            <a:extLst>
              <a:ext uri="{FF2B5EF4-FFF2-40B4-BE49-F238E27FC236}">
                <a16:creationId xmlns:a16="http://schemas.microsoft.com/office/drawing/2014/main" id="{A8D948F9-5012-45D8-A2F9-7DDAD596FADA}"/>
              </a:ext>
            </a:extLst>
          </p:cNvPr>
          <p:cNvSpPr txBox="1"/>
          <p:nvPr/>
        </p:nvSpPr>
        <p:spPr>
          <a:xfrm>
            <a:off x="359196" y="3506251"/>
            <a:ext cx="2646878" cy="461665"/>
          </a:xfrm>
          <a:prstGeom prst="rect">
            <a:avLst/>
          </a:prstGeom>
          <a:noFill/>
        </p:spPr>
        <p:txBody>
          <a:bodyPr wrap="none" rtlCol="0">
            <a:spAutoFit/>
          </a:bodyPr>
          <a:lstStyle/>
          <a:p>
            <a:r>
              <a:rPr lang="ja-JP" altLang="en-US" sz="1200" dirty="0"/>
              <a:t>つまり</a:t>
            </a:r>
            <a:r>
              <a:rPr lang="en-US" altLang="ja-JP" sz="1200" dirty="0" err="1"/>
              <a:t>CreateContent</a:t>
            </a:r>
            <a:r>
              <a:rPr lang="en-US" altLang="ja-JP" sz="1200" dirty="0"/>
              <a:t>()</a:t>
            </a:r>
            <a:br>
              <a:rPr lang="en-US" altLang="ja-JP" sz="1200" dirty="0"/>
            </a:br>
            <a:r>
              <a:rPr lang="ja-JP" altLang="en-US" sz="1200" dirty="0"/>
              <a:t>にデータ渡せばそのままいけるぽい</a:t>
            </a:r>
            <a:endParaRPr kumimoji="1" lang="ja-JP" altLang="en-US" sz="1200" dirty="0"/>
          </a:p>
        </p:txBody>
      </p:sp>
      <p:sp>
        <p:nvSpPr>
          <p:cNvPr id="10" name="正方形/長方形 9">
            <a:extLst>
              <a:ext uri="{FF2B5EF4-FFF2-40B4-BE49-F238E27FC236}">
                <a16:creationId xmlns:a16="http://schemas.microsoft.com/office/drawing/2014/main" id="{B990C443-63B5-4F0D-AAE6-0CC770DB43EE}"/>
              </a:ext>
            </a:extLst>
          </p:cNvPr>
          <p:cNvSpPr/>
          <p:nvPr/>
        </p:nvSpPr>
        <p:spPr>
          <a:xfrm>
            <a:off x="3594538" y="3197247"/>
            <a:ext cx="1273854" cy="52972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180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50370" y="787556"/>
            <a:ext cx="3906320" cy="338554"/>
          </a:xfrm>
          <a:prstGeom prst="rect">
            <a:avLst/>
          </a:prstGeom>
          <a:noFill/>
        </p:spPr>
        <p:txBody>
          <a:bodyPr wrap="square" rtlCol="0">
            <a:spAutoFit/>
          </a:bodyPr>
          <a:lstStyle/>
          <a:p>
            <a:r>
              <a:rPr kumimoji="1" lang="ja-JP" altLang="en-US" sz="1600" dirty="0"/>
              <a:t>画面上にボタンとかいろいろ置けます</a:t>
            </a:r>
          </a:p>
        </p:txBody>
      </p:sp>
      <p:sp>
        <p:nvSpPr>
          <p:cNvPr id="5" name="テキスト ボックス 4">
            <a:extLst>
              <a:ext uri="{FF2B5EF4-FFF2-40B4-BE49-F238E27FC236}">
                <a16:creationId xmlns:a16="http://schemas.microsoft.com/office/drawing/2014/main" id="{B01B09B1-791D-4BED-9226-1D721091E3BC}"/>
              </a:ext>
            </a:extLst>
          </p:cNvPr>
          <p:cNvSpPr txBox="1"/>
          <p:nvPr/>
        </p:nvSpPr>
        <p:spPr>
          <a:xfrm>
            <a:off x="350370" y="1402549"/>
            <a:ext cx="4221630" cy="1754326"/>
          </a:xfrm>
          <a:prstGeom prst="rect">
            <a:avLst/>
          </a:prstGeom>
          <a:noFill/>
        </p:spPr>
        <p:txBody>
          <a:bodyPr wrap="square" rtlCol="0">
            <a:spAutoFit/>
          </a:bodyPr>
          <a:lstStyle/>
          <a:p>
            <a:pPr marL="228600" indent="-228600">
              <a:buFont typeface="+mj-ea"/>
              <a:buAutoNum type="circleNumDbPlain"/>
            </a:pPr>
            <a:r>
              <a:rPr lang="ja-JP" altLang="en-US" sz="1200" dirty="0"/>
              <a:t>任意の場所に研修用のフォルダを作りましょう</a:t>
            </a:r>
            <a:endParaRPr lang="en-US" altLang="ja-JP" sz="1200" dirty="0"/>
          </a:p>
          <a:p>
            <a:pPr marL="228600" indent="-228600">
              <a:buFont typeface="+mj-ea"/>
              <a:buAutoNum type="circleNumDbPlain"/>
            </a:pPr>
            <a:r>
              <a:rPr kumimoji="1" lang="en-US" altLang="ja-JP" sz="1200" dirty="0" err="1"/>
              <a:t>VSCode</a:t>
            </a:r>
            <a:r>
              <a:rPr kumimoji="1" lang="ja-JP" altLang="en-US" sz="1200" dirty="0"/>
              <a:t>を開きましょう</a:t>
            </a:r>
            <a:endParaRPr kumimoji="1" lang="en-US" altLang="ja-JP" sz="1200" dirty="0"/>
          </a:p>
          <a:p>
            <a:pPr marL="228600" indent="-228600">
              <a:buFont typeface="+mj-ea"/>
              <a:buAutoNum type="circleNumDbPlain"/>
            </a:pPr>
            <a:r>
              <a:rPr kumimoji="1" lang="ja-JP" altLang="en-US" sz="1200" dirty="0"/>
              <a:t>右図にしたがって、①で作成したフォルダを開きます</a:t>
            </a:r>
            <a:endParaRPr kumimoji="1" lang="en-US" altLang="ja-JP" sz="1200" dirty="0"/>
          </a:p>
          <a:p>
            <a:pPr marL="228600" indent="-228600">
              <a:buFont typeface="+mj-ea"/>
              <a:buAutoNum type="circleNumDbPlain"/>
            </a:pPr>
            <a:r>
              <a:rPr lang="ja-JP" altLang="en-US" sz="1200" dirty="0"/>
              <a:t>新規に</a:t>
            </a:r>
            <a:r>
              <a:rPr lang="en-US" altLang="ja-JP" sz="1200" dirty="0"/>
              <a:t>”index.html”</a:t>
            </a:r>
            <a:r>
              <a:rPr lang="ja-JP" altLang="en-US" sz="1200" dirty="0"/>
              <a:t>を作成します</a:t>
            </a:r>
            <a:endParaRPr kumimoji="1" lang="en-US" altLang="ja-JP" sz="1200" dirty="0"/>
          </a:p>
          <a:p>
            <a:pPr marL="228600" indent="-228600">
              <a:buFont typeface="+mj-ea"/>
              <a:buAutoNum type="circleNumDbPlain"/>
            </a:pPr>
            <a:r>
              <a:rPr lang="ja-JP" altLang="en-US" sz="1200" dirty="0"/>
              <a:t>新規に</a:t>
            </a:r>
            <a:r>
              <a:rPr lang="en-US" altLang="ja-JP" sz="1200" dirty="0"/>
              <a:t>”global.css”</a:t>
            </a:r>
            <a:r>
              <a:rPr lang="ja-JP" altLang="en-US" sz="1200" dirty="0"/>
              <a:t>を作成します</a:t>
            </a:r>
            <a:endParaRPr lang="en-US" altLang="ja-JP" sz="1200" dirty="0"/>
          </a:p>
          <a:p>
            <a:pPr marL="228600" indent="-228600">
              <a:buFont typeface="+mj-ea"/>
              <a:buAutoNum type="circleNumDbPlain"/>
            </a:pPr>
            <a:r>
              <a:rPr lang="ja-JP" altLang="en-US" sz="1200" dirty="0"/>
              <a:t>新規に</a:t>
            </a:r>
            <a:r>
              <a:rPr lang="en-US" altLang="ja-JP" sz="1200" dirty="0"/>
              <a:t>”global.js”</a:t>
            </a:r>
            <a:r>
              <a:rPr lang="ja-JP" altLang="en-US" sz="1200" dirty="0"/>
              <a:t>を作成します</a:t>
            </a:r>
            <a:endParaRPr lang="en-US" altLang="ja-JP" sz="1200" dirty="0"/>
          </a:p>
          <a:p>
            <a:endParaRPr lang="en-US" altLang="ja-JP" sz="1200" dirty="0"/>
          </a:p>
          <a:p>
            <a:pPr marL="228600" indent="-228600">
              <a:buFont typeface="+mj-ea"/>
              <a:buAutoNum type="circleNumDbPlain"/>
            </a:pPr>
            <a:endParaRPr kumimoji="1" lang="en-US" altLang="ja-JP" sz="1200" dirty="0"/>
          </a:p>
          <a:p>
            <a:pPr marL="228600" indent="-228600">
              <a:buFont typeface="+mj-ea"/>
              <a:buAutoNum type="circleNumDbPlain"/>
            </a:pPr>
            <a:endParaRPr kumimoji="1" lang="ja-JP" altLang="en-US" sz="1200" dirty="0"/>
          </a:p>
        </p:txBody>
      </p:sp>
      <p:pic>
        <p:nvPicPr>
          <p:cNvPr id="6" name="図 5">
            <a:extLst>
              <a:ext uri="{FF2B5EF4-FFF2-40B4-BE49-F238E27FC236}">
                <a16:creationId xmlns:a16="http://schemas.microsoft.com/office/drawing/2014/main" id="{5636455E-6484-4822-894C-6F888B455796}"/>
              </a:ext>
            </a:extLst>
          </p:cNvPr>
          <p:cNvPicPr>
            <a:picLocks noChangeAspect="1"/>
          </p:cNvPicPr>
          <p:nvPr/>
        </p:nvPicPr>
        <p:blipFill>
          <a:blip r:embed="rId2"/>
          <a:stretch>
            <a:fillRect/>
          </a:stretch>
        </p:blipFill>
        <p:spPr>
          <a:xfrm>
            <a:off x="250211" y="2630836"/>
            <a:ext cx="4258729" cy="2163413"/>
          </a:xfrm>
          <a:prstGeom prst="rect">
            <a:avLst/>
          </a:prstGeom>
        </p:spPr>
      </p:pic>
      <p:pic>
        <p:nvPicPr>
          <p:cNvPr id="10" name="図 9">
            <a:extLst>
              <a:ext uri="{FF2B5EF4-FFF2-40B4-BE49-F238E27FC236}">
                <a16:creationId xmlns:a16="http://schemas.microsoft.com/office/drawing/2014/main" id="{7C9C4298-8141-41D4-8703-6049095D0F85}"/>
              </a:ext>
            </a:extLst>
          </p:cNvPr>
          <p:cNvPicPr>
            <a:picLocks noChangeAspect="1"/>
          </p:cNvPicPr>
          <p:nvPr/>
        </p:nvPicPr>
        <p:blipFill>
          <a:blip r:embed="rId3"/>
          <a:stretch>
            <a:fillRect/>
          </a:stretch>
        </p:blipFill>
        <p:spPr>
          <a:xfrm>
            <a:off x="4635062" y="2630835"/>
            <a:ext cx="3731800" cy="2163413"/>
          </a:xfrm>
          <a:prstGeom prst="rect">
            <a:avLst/>
          </a:prstGeom>
        </p:spPr>
      </p:pic>
    </p:spTree>
    <p:extLst>
      <p:ext uri="{BB962C8B-B14F-4D97-AF65-F5344CB8AC3E}">
        <p14:creationId xmlns:p14="http://schemas.microsoft.com/office/powerpoint/2010/main" val="10270169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1136748" y="798631"/>
            <a:ext cx="6531599"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中身を列挙してみましょう</a:t>
            </a:r>
            <a:endParaRPr lang="en-US" altLang="ja-JP" sz="4000" dirty="0"/>
          </a:p>
        </p:txBody>
      </p:sp>
      <p:pic>
        <p:nvPicPr>
          <p:cNvPr id="4" name="図 3">
            <a:extLst>
              <a:ext uri="{FF2B5EF4-FFF2-40B4-BE49-F238E27FC236}">
                <a16:creationId xmlns:a16="http://schemas.microsoft.com/office/drawing/2014/main" id="{9B331562-D9A9-4DD9-9831-A81165A4CA7B}"/>
              </a:ext>
            </a:extLst>
          </p:cNvPr>
          <p:cNvPicPr>
            <a:picLocks noChangeAspect="1"/>
          </p:cNvPicPr>
          <p:nvPr/>
        </p:nvPicPr>
        <p:blipFill>
          <a:blip r:embed="rId2"/>
          <a:stretch>
            <a:fillRect/>
          </a:stretch>
        </p:blipFill>
        <p:spPr>
          <a:xfrm>
            <a:off x="210637" y="1399298"/>
            <a:ext cx="3996825" cy="1908717"/>
          </a:xfrm>
          <a:prstGeom prst="rect">
            <a:avLst/>
          </a:prstGeom>
        </p:spPr>
      </p:pic>
      <p:pic>
        <p:nvPicPr>
          <p:cNvPr id="9" name="図 8">
            <a:extLst>
              <a:ext uri="{FF2B5EF4-FFF2-40B4-BE49-F238E27FC236}">
                <a16:creationId xmlns:a16="http://schemas.microsoft.com/office/drawing/2014/main" id="{5A674FB2-7D0D-46A4-980E-77DAEDF91746}"/>
              </a:ext>
            </a:extLst>
          </p:cNvPr>
          <p:cNvPicPr>
            <a:picLocks noChangeAspect="1"/>
          </p:cNvPicPr>
          <p:nvPr/>
        </p:nvPicPr>
        <p:blipFill>
          <a:blip r:embed="rId3"/>
          <a:stretch>
            <a:fillRect/>
          </a:stretch>
        </p:blipFill>
        <p:spPr>
          <a:xfrm>
            <a:off x="4572000" y="2881026"/>
            <a:ext cx="4284221" cy="1714805"/>
          </a:xfrm>
          <a:prstGeom prst="rect">
            <a:avLst/>
          </a:prstGeom>
        </p:spPr>
      </p:pic>
    </p:spTree>
    <p:extLst>
      <p:ext uri="{BB962C8B-B14F-4D97-AF65-F5344CB8AC3E}">
        <p14:creationId xmlns:p14="http://schemas.microsoft.com/office/powerpoint/2010/main" val="329077950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1136748" y="798631"/>
            <a:ext cx="6531599"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中身を渡してみましょう</a:t>
            </a:r>
            <a:endParaRPr lang="en-US" altLang="ja-JP" sz="4000" dirty="0"/>
          </a:p>
        </p:txBody>
      </p:sp>
      <p:pic>
        <p:nvPicPr>
          <p:cNvPr id="6" name="図 5">
            <a:extLst>
              <a:ext uri="{FF2B5EF4-FFF2-40B4-BE49-F238E27FC236}">
                <a16:creationId xmlns:a16="http://schemas.microsoft.com/office/drawing/2014/main" id="{F76CBAB8-4ABA-4198-BD99-7202BCEC4698}"/>
              </a:ext>
            </a:extLst>
          </p:cNvPr>
          <p:cNvPicPr>
            <a:picLocks noChangeAspect="1"/>
          </p:cNvPicPr>
          <p:nvPr/>
        </p:nvPicPr>
        <p:blipFill>
          <a:blip r:embed="rId2"/>
          <a:stretch>
            <a:fillRect/>
          </a:stretch>
        </p:blipFill>
        <p:spPr>
          <a:xfrm>
            <a:off x="86365" y="2345909"/>
            <a:ext cx="3922660" cy="1898061"/>
          </a:xfrm>
          <a:prstGeom prst="rect">
            <a:avLst/>
          </a:prstGeom>
        </p:spPr>
      </p:pic>
      <p:sp>
        <p:nvSpPr>
          <p:cNvPr id="7" name="正方形/長方形 6">
            <a:extLst>
              <a:ext uri="{FF2B5EF4-FFF2-40B4-BE49-F238E27FC236}">
                <a16:creationId xmlns:a16="http://schemas.microsoft.com/office/drawing/2014/main" id="{45920354-2C08-47ED-8F45-5496FF3B4AC1}"/>
              </a:ext>
            </a:extLst>
          </p:cNvPr>
          <p:cNvSpPr/>
          <p:nvPr/>
        </p:nvSpPr>
        <p:spPr>
          <a:xfrm>
            <a:off x="1136748" y="3644988"/>
            <a:ext cx="1505553" cy="1232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8AE2A118-66B4-4A3D-A3BA-8F36FBA636C2}"/>
              </a:ext>
            </a:extLst>
          </p:cNvPr>
          <p:cNvPicPr>
            <a:picLocks noChangeAspect="1"/>
          </p:cNvPicPr>
          <p:nvPr/>
        </p:nvPicPr>
        <p:blipFill>
          <a:blip r:embed="rId3"/>
          <a:stretch>
            <a:fillRect/>
          </a:stretch>
        </p:blipFill>
        <p:spPr>
          <a:xfrm>
            <a:off x="4521550" y="2345909"/>
            <a:ext cx="4099034" cy="2163503"/>
          </a:xfrm>
          <a:prstGeom prst="rect">
            <a:avLst/>
          </a:prstGeom>
        </p:spPr>
      </p:pic>
      <p:sp>
        <p:nvSpPr>
          <p:cNvPr id="11" name="コンテンツ プレースホルダー 8">
            <a:extLst>
              <a:ext uri="{FF2B5EF4-FFF2-40B4-BE49-F238E27FC236}">
                <a16:creationId xmlns:a16="http://schemas.microsoft.com/office/drawing/2014/main" id="{841E256A-8165-4AFE-BC25-AB081269DC2E}"/>
              </a:ext>
            </a:extLst>
          </p:cNvPr>
          <p:cNvSpPr txBox="1">
            <a:spLocks/>
          </p:cNvSpPr>
          <p:nvPr/>
        </p:nvSpPr>
        <p:spPr>
          <a:xfrm>
            <a:off x="2985517" y="1954925"/>
            <a:ext cx="2563945" cy="38265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無事表示できました</a:t>
            </a:r>
            <a:endParaRPr lang="en-US" altLang="ja-JP" dirty="0"/>
          </a:p>
        </p:txBody>
      </p:sp>
    </p:spTree>
    <p:extLst>
      <p:ext uri="{BB962C8B-B14F-4D97-AF65-F5344CB8AC3E}">
        <p14:creationId xmlns:p14="http://schemas.microsoft.com/office/powerpoint/2010/main" val="3242145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次は音楽再生</a:t>
            </a:r>
            <a:endParaRPr lang="en-US" altLang="ja-JP" sz="4000" dirty="0"/>
          </a:p>
        </p:txBody>
      </p:sp>
    </p:spTree>
    <p:extLst>
      <p:ext uri="{BB962C8B-B14F-4D97-AF65-F5344CB8AC3E}">
        <p14:creationId xmlns:p14="http://schemas.microsoft.com/office/powerpoint/2010/main" val="30510256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103586" y="1664932"/>
            <a:ext cx="6608905" cy="181363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以前実装したコンテンツ</a:t>
            </a:r>
            <a:br>
              <a:rPr lang="en-US" altLang="ja-JP" sz="4000" dirty="0"/>
            </a:br>
            <a:r>
              <a:rPr lang="ja-JP" altLang="en-US" sz="4000" dirty="0"/>
              <a:t>のクリックイベントを使ってみましょう</a:t>
            </a:r>
            <a:endParaRPr lang="en-US" altLang="ja-JP" sz="4000" dirty="0"/>
          </a:p>
        </p:txBody>
      </p:sp>
    </p:spTree>
    <p:extLst>
      <p:ext uri="{BB962C8B-B14F-4D97-AF65-F5344CB8AC3E}">
        <p14:creationId xmlns:p14="http://schemas.microsoft.com/office/powerpoint/2010/main" val="5513492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2989143" y="956631"/>
            <a:ext cx="280626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err="1"/>
              <a:t>べん</a:t>
            </a:r>
            <a:r>
              <a:rPr lang="en-US" altLang="ja-JP" sz="4000" dirty="0"/>
              <a:t>(38P)</a:t>
            </a:r>
          </a:p>
        </p:txBody>
      </p:sp>
      <p:pic>
        <p:nvPicPr>
          <p:cNvPr id="6" name="図 5">
            <a:extLst>
              <a:ext uri="{FF2B5EF4-FFF2-40B4-BE49-F238E27FC236}">
                <a16:creationId xmlns:a16="http://schemas.microsoft.com/office/drawing/2014/main" id="{916EA8E6-D295-4CA5-BF67-5ECA011DE65A}"/>
              </a:ext>
            </a:extLst>
          </p:cNvPr>
          <p:cNvPicPr>
            <a:picLocks noChangeAspect="1"/>
          </p:cNvPicPr>
          <p:nvPr/>
        </p:nvPicPr>
        <p:blipFill>
          <a:blip r:embed="rId2"/>
          <a:stretch>
            <a:fillRect/>
          </a:stretch>
        </p:blipFill>
        <p:spPr>
          <a:xfrm>
            <a:off x="1759431" y="1803506"/>
            <a:ext cx="4874698" cy="2724096"/>
          </a:xfrm>
          <a:prstGeom prst="rect">
            <a:avLst/>
          </a:prstGeom>
        </p:spPr>
      </p:pic>
    </p:spTree>
    <p:extLst>
      <p:ext uri="{BB962C8B-B14F-4D97-AF65-F5344CB8AC3E}">
        <p14:creationId xmlns:p14="http://schemas.microsoft.com/office/powerpoint/2010/main" val="2130668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ファイル取得①</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970585" y="1728478"/>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まずはクリックされたコンテンツから、ファイル名</a:t>
            </a:r>
            <a:r>
              <a:rPr lang="en-US" altLang="ja-JP" dirty="0"/>
              <a:t>(</a:t>
            </a:r>
            <a:r>
              <a:rPr lang="ja-JP" altLang="en-US" dirty="0"/>
              <a:t>検索キー</a:t>
            </a:r>
            <a:r>
              <a:rPr lang="en-US" altLang="ja-JP" dirty="0"/>
              <a:t>)</a:t>
            </a:r>
            <a:r>
              <a:rPr lang="ja-JP" altLang="en-US" dirty="0"/>
              <a:t>を取得</a:t>
            </a:r>
            <a:endParaRPr lang="en-US" altLang="ja-JP" dirty="0"/>
          </a:p>
        </p:txBody>
      </p:sp>
      <p:pic>
        <p:nvPicPr>
          <p:cNvPr id="8" name="図 7">
            <a:extLst>
              <a:ext uri="{FF2B5EF4-FFF2-40B4-BE49-F238E27FC236}">
                <a16:creationId xmlns:a16="http://schemas.microsoft.com/office/drawing/2014/main" id="{6B5E94BF-AF71-4E47-9312-CB2A4EFE3E18}"/>
              </a:ext>
            </a:extLst>
          </p:cNvPr>
          <p:cNvPicPr>
            <a:picLocks noChangeAspect="1"/>
          </p:cNvPicPr>
          <p:nvPr/>
        </p:nvPicPr>
        <p:blipFill>
          <a:blip r:embed="rId2"/>
          <a:stretch>
            <a:fillRect/>
          </a:stretch>
        </p:blipFill>
        <p:spPr>
          <a:xfrm>
            <a:off x="3293592" y="2644220"/>
            <a:ext cx="5486400" cy="1541601"/>
          </a:xfrm>
          <a:prstGeom prst="rect">
            <a:avLst/>
          </a:prstGeom>
        </p:spPr>
      </p:pic>
      <p:sp>
        <p:nvSpPr>
          <p:cNvPr id="9" name="コンテンツ プレースホルダー 8">
            <a:extLst>
              <a:ext uri="{FF2B5EF4-FFF2-40B4-BE49-F238E27FC236}">
                <a16:creationId xmlns:a16="http://schemas.microsoft.com/office/drawing/2014/main" id="{CB7FE0C8-9686-450D-A63F-51F9A5696410}"/>
              </a:ext>
            </a:extLst>
          </p:cNvPr>
          <p:cNvSpPr txBox="1">
            <a:spLocks/>
          </p:cNvSpPr>
          <p:nvPr/>
        </p:nvSpPr>
        <p:spPr>
          <a:xfrm>
            <a:off x="86079" y="2943189"/>
            <a:ext cx="3275129" cy="733330"/>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これ、覚えてますかね？？</a:t>
            </a:r>
            <a:br>
              <a:rPr lang="en-US" altLang="ja-JP" dirty="0"/>
            </a:br>
            <a:r>
              <a:rPr lang="en-US" altLang="ja-JP" dirty="0"/>
              <a:t>(41P)</a:t>
            </a:r>
          </a:p>
        </p:txBody>
      </p:sp>
      <p:sp>
        <p:nvSpPr>
          <p:cNvPr id="11" name="コンテンツ プレースホルダー 8">
            <a:extLst>
              <a:ext uri="{FF2B5EF4-FFF2-40B4-BE49-F238E27FC236}">
                <a16:creationId xmlns:a16="http://schemas.microsoft.com/office/drawing/2014/main" id="{1BB6D9F9-AC3C-4355-B0C7-0A0393F7696E}"/>
              </a:ext>
            </a:extLst>
          </p:cNvPr>
          <p:cNvSpPr txBox="1">
            <a:spLocks/>
          </p:cNvSpPr>
          <p:nvPr/>
        </p:nvSpPr>
        <p:spPr>
          <a:xfrm>
            <a:off x="86079" y="3726563"/>
            <a:ext cx="3275129" cy="733330"/>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000" dirty="0" err="1"/>
              <a:t>e.children</a:t>
            </a:r>
            <a:r>
              <a:rPr lang="en-US" altLang="ja-JP" sz="1000" dirty="0"/>
              <a:t>[3].</a:t>
            </a:r>
            <a:r>
              <a:rPr lang="en-US" altLang="ja-JP" sz="1000" dirty="0" err="1"/>
              <a:t>innerHTML</a:t>
            </a:r>
            <a:br>
              <a:rPr lang="en-US" altLang="ja-JP" sz="1000" dirty="0"/>
            </a:br>
            <a:r>
              <a:rPr lang="ja-JP" altLang="en-US" sz="1000" dirty="0"/>
              <a:t>でファイル名にアクセスでしたね</a:t>
            </a:r>
            <a:endParaRPr lang="en-US" altLang="ja-JP" sz="1000" dirty="0"/>
          </a:p>
        </p:txBody>
      </p:sp>
    </p:spTree>
    <p:extLst>
      <p:ext uri="{BB962C8B-B14F-4D97-AF65-F5344CB8AC3E}">
        <p14:creationId xmlns:p14="http://schemas.microsoft.com/office/powerpoint/2010/main" val="152710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ファイル取得②</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94229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次に</a:t>
            </a:r>
            <a:r>
              <a:rPr lang="en-US" altLang="ja-JP" sz="3000" dirty="0"/>
              <a:t>XmlHttpRequest</a:t>
            </a:r>
            <a:r>
              <a:rPr lang="ja-JP" altLang="en-US" sz="3000" dirty="0"/>
              <a:t>でこれを投げてみましょう</a:t>
            </a:r>
            <a:endParaRPr lang="en-US" altLang="ja-JP" sz="3000" dirty="0"/>
          </a:p>
        </p:txBody>
      </p:sp>
    </p:spTree>
    <p:extLst>
      <p:ext uri="{BB962C8B-B14F-4D97-AF65-F5344CB8AC3E}">
        <p14:creationId xmlns:p14="http://schemas.microsoft.com/office/powerpoint/2010/main" val="14816382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ファイル取得③</a:t>
            </a:r>
            <a:endParaRPr lang="en-US" altLang="ja-JP" sz="4000" dirty="0"/>
          </a:p>
        </p:txBody>
      </p:sp>
      <p:pic>
        <p:nvPicPr>
          <p:cNvPr id="9" name="図 8">
            <a:extLst>
              <a:ext uri="{FF2B5EF4-FFF2-40B4-BE49-F238E27FC236}">
                <a16:creationId xmlns:a16="http://schemas.microsoft.com/office/drawing/2014/main" id="{A9683F09-17B3-4E93-AA99-1D6D679ED384}"/>
              </a:ext>
            </a:extLst>
          </p:cNvPr>
          <p:cNvPicPr>
            <a:picLocks noChangeAspect="1"/>
          </p:cNvPicPr>
          <p:nvPr/>
        </p:nvPicPr>
        <p:blipFill>
          <a:blip r:embed="rId2"/>
          <a:stretch>
            <a:fillRect/>
          </a:stretch>
        </p:blipFill>
        <p:spPr>
          <a:xfrm>
            <a:off x="138223" y="2434367"/>
            <a:ext cx="5011419" cy="2308926"/>
          </a:xfrm>
          <a:prstGeom prst="rect">
            <a:avLst/>
          </a:prstGeom>
        </p:spPr>
      </p:pic>
      <p:sp>
        <p:nvSpPr>
          <p:cNvPr id="10" name="正方形/長方形 9">
            <a:extLst>
              <a:ext uri="{FF2B5EF4-FFF2-40B4-BE49-F238E27FC236}">
                <a16:creationId xmlns:a16="http://schemas.microsoft.com/office/drawing/2014/main" id="{84900C41-430A-4392-B03E-EB7AD65BCA8A}"/>
              </a:ext>
            </a:extLst>
          </p:cNvPr>
          <p:cNvSpPr/>
          <p:nvPr/>
        </p:nvSpPr>
        <p:spPr>
          <a:xfrm>
            <a:off x="350370" y="2484646"/>
            <a:ext cx="4751351" cy="16906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A3E649F-99AC-4B42-90C6-A852226FAF7B}"/>
              </a:ext>
            </a:extLst>
          </p:cNvPr>
          <p:cNvSpPr txBox="1"/>
          <p:nvPr/>
        </p:nvSpPr>
        <p:spPr>
          <a:xfrm>
            <a:off x="5313868" y="2571750"/>
            <a:ext cx="2953053" cy="369332"/>
          </a:xfrm>
          <a:prstGeom prst="rect">
            <a:avLst/>
          </a:prstGeom>
          <a:noFill/>
        </p:spPr>
        <p:txBody>
          <a:bodyPr wrap="none" rtlCol="0">
            <a:spAutoFit/>
          </a:bodyPr>
          <a:lstStyle/>
          <a:p>
            <a:r>
              <a:rPr kumimoji="1" lang="ja-JP" altLang="en-US" dirty="0"/>
              <a:t>②</a:t>
            </a:r>
            <a:r>
              <a:rPr kumimoji="1" lang="en-US" altLang="ja-JP" dirty="0"/>
              <a:t>http</a:t>
            </a:r>
            <a:r>
              <a:rPr kumimoji="1" lang="ja-JP" altLang="en-US" dirty="0"/>
              <a:t>で音楽データもらう</a:t>
            </a:r>
          </a:p>
        </p:txBody>
      </p:sp>
      <p:sp>
        <p:nvSpPr>
          <p:cNvPr id="12" name="テキスト ボックス 11">
            <a:extLst>
              <a:ext uri="{FF2B5EF4-FFF2-40B4-BE49-F238E27FC236}">
                <a16:creationId xmlns:a16="http://schemas.microsoft.com/office/drawing/2014/main" id="{ECEEE0C8-E976-4CA0-93FA-B3039296E128}"/>
              </a:ext>
            </a:extLst>
          </p:cNvPr>
          <p:cNvSpPr txBox="1"/>
          <p:nvPr/>
        </p:nvSpPr>
        <p:spPr>
          <a:xfrm>
            <a:off x="5313868" y="4300701"/>
            <a:ext cx="3647152" cy="369332"/>
          </a:xfrm>
          <a:prstGeom prst="rect">
            <a:avLst/>
          </a:prstGeom>
          <a:noFill/>
        </p:spPr>
        <p:txBody>
          <a:bodyPr wrap="none" rtlCol="0">
            <a:spAutoFit/>
          </a:bodyPr>
          <a:lstStyle/>
          <a:p>
            <a:r>
              <a:rPr kumimoji="1" lang="ja-JP" altLang="en-US" dirty="0"/>
              <a:t>①コンテンツのクリックイベント</a:t>
            </a:r>
          </a:p>
        </p:txBody>
      </p:sp>
      <p:sp>
        <p:nvSpPr>
          <p:cNvPr id="13" name="正方形/長方形 12">
            <a:extLst>
              <a:ext uri="{FF2B5EF4-FFF2-40B4-BE49-F238E27FC236}">
                <a16:creationId xmlns:a16="http://schemas.microsoft.com/office/drawing/2014/main" id="{8D79F7ED-99EC-404C-A8EF-C421C74C707C}"/>
              </a:ext>
            </a:extLst>
          </p:cNvPr>
          <p:cNvSpPr/>
          <p:nvPr/>
        </p:nvSpPr>
        <p:spPr>
          <a:xfrm>
            <a:off x="350370" y="4175281"/>
            <a:ext cx="4751351" cy="48677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FB30AD69-F5A4-440B-BC9B-E18F62B88629}"/>
              </a:ext>
            </a:extLst>
          </p:cNvPr>
          <p:cNvCxnSpPr>
            <a:cxnSpLocks/>
          </p:cNvCxnSpPr>
          <p:nvPr/>
        </p:nvCxnSpPr>
        <p:spPr>
          <a:xfrm flipH="1" flipV="1">
            <a:off x="1665655" y="2648607"/>
            <a:ext cx="749622" cy="1702676"/>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30EDB92F-189E-4C3F-B754-6F4345870C0C}"/>
              </a:ext>
            </a:extLst>
          </p:cNvPr>
          <p:cNvSpPr txBox="1"/>
          <p:nvPr/>
        </p:nvSpPr>
        <p:spPr>
          <a:xfrm>
            <a:off x="2415277" y="4162562"/>
            <a:ext cx="825867" cy="246221"/>
          </a:xfrm>
          <a:prstGeom prst="rect">
            <a:avLst/>
          </a:prstGeom>
          <a:noFill/>
        </p:spPr>
        <p:txBody>
          <a:bodyPr wrap="none" rtlCol="0">
            <a:spAutoFit/>
          </a:bodyPr>
          <a:lstStyle/>
          <a:p>
            <a:r>
              <a:rPr kumimoji="1" lang="ja-JP" altLang="en-US" sz="1000" dirty="0">
                <a:solidFill>
                  <a:schemeClr val="bg1"/>
                </a:solidFill>
              </a:rPr>
              <a:t>ファイル名</a:t>
            </a:r>
          </a:p>
        </p:txBody>
      </p:sp>
      <p:sp>
        <p:nvSpPr>
          <p:cNvPr id="23" name="テキスト ボックス 22">
            <a:extLst>
              <a:ext uri="{FF2B5EF4-FFF2-40B4-BE49-F238E27FC236}">
                <a16:creationId xmlns:a16="http://schemas.microsoft.com/office/drawing/2014/main" id="{CBFFA5CC-960D-4D37-8738-49CEEAD218E4}"/>
              </a:ext>
            </a:extLst>
          </p:cNvPr>
          <p:cNvSpPr txBox="1"/>
          <p:nvPr/>
        </p:nvSpPr>
        <p:spPr>
          <a:xfrm>
            <a:off x="2912754" y="2607482"/>
            <a:ext cx="2287806" cy="246221"/>
          </a:xfrm>
          <a:prstGeom prst="rect">
            <a:avLst/>
          </a:prstGeom>
          <a:noFill/>
        </p:spPr>
        <p:txBody>
          <a:bodyPr wrap="none" rtlCol="0">
            <a:spAutoFit/>
          </a:bodyPr>
          <a:lstStyle/>
          <a:p>
            <a:r>
              <a:rPr kumimoji="1" lang="en-US" altLang="ja-JP" sz="1000" dirty="0" err="1">
                <a:solidFill>
                  <a:schemeClr val="bg1"/>
                </a:solidFill>
              </a:rPr>
              <a:t>concat</a:t>
            </a:r>
            <a:r>
              <a:rPr kumimoji="1" lang="en-US" altLang="ja-JP" sz="1000" dirty="0">
                <a:solidFill>
                  <a:schemeClr val="bg1"/>
                </a:solidFill>
              </a:rPr>
              <a:t>(‘</a:t>
            </a:r>
            <a:r>
              <a:rPr kumimoji="1" lang="ja-JP" altLang="en-US" sz="1000" dirty="0">
                <a:solidFill>
                  <a:schemeClr val="bg1"/>
                </a:solidFill>
              </a:rPr>
              <a:t>追加したい文字</a:t>
            </a:r>
            <a:r>
              <a:rPr kumimoji="1" lang="en-US" altLang="ja-JP" sz="1000" dirty="0">
                <a:solidFill>
                  <a:schemeClr val="bg1"/>
                </a:solidFill>
              </a:rPr>
              <a:t>’)</a:t>
            </a:r>
            <a:r>
              <a:rPr kumimoji="1" lang="ja-JP" altLang="en-US" sz="1000" dirty="0">
                <a:solidFill>
                  <a:schemeClr val="bg1"/>
                </a:solidFill>
              </a:rPr>
              <a:t>で</a:t>
            </a:r>
            <a:r>
              <a:rPr kumimoji="1" lang="en-US" altLang="ja-JP" sz="1000" dirty="0">
                <a:solidFill>
                  <a:schemeClr val="bg1"/>
                </a:solidFill>
              </a:rPr>
              <a:t>URI</a:t>
            </a:r>
            <a:r>
              <a:rPr kumimoji="1" lang="ja-JP" altLang="en-US" sz="1000" dirty="0">
                <a:solidFill>
                  <a:schemeClr val="bg1"/>
                </a:solidFill>
              </a:rPr>
              <a:t>作成</a:t>
            </a:r>
          </a:p>
        </p:txBody>
      </p:sp>
    </p:spTree>
    <p:extLst>
      <p:ext uri="{BB962C8B-B14F-4D97-AF65-F5344CB8AC3E}">
        <p14:creationId xmlns:p14="http://schemas.microsoft.com/office/powerpoint/2010/main" val="27078225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ファイル取得④</a:t>
            </a:r>
            <a:endParaRPr lang="en-US" altLang="ja-JP" sz="4000" dirty="0"/>
          </a:p>
        </p:txBody>
      </p:sp>
      <p:sp>
        <p:nvSpPr>
          <p:cNvPr id="22" name="テキスト ボックス 21">
            <a:extLst>
              <a:ext uri="{FF2B5EF4-FFF2-40B4-BE49-F238E27FC236}">
                <a16:creationId xmlns:a16="http://schemas.microsoft.com/office/drawing/2014/main" id="{30EDB92F-189E-4C3F-B754-6F4345870C0C}"/>
              </a:ext>
            </a:extLst>
          </p:cNvPr>
          <p:cNvSpPr txBox="1"/>
          <p:nvPr/>
        </p:nvSpPr>
        <p:spPr>
          <a:xfrm>
            <a:off x="2415277" y="4162562"/>
            <a:ext cx="825867" cy="246221"/>
          </a:xfrm>
          <a:prstGeom prst="rect">
            <a:avLst/>
          </a:prstGeom>
          <a:noFill/>
        </p:spPr>
        <p:txBody>
          <a:bodyPr wrap="none" rtlCol="0">
            <a:spAutoFit/>
          </a:bodyPr>
          <a:lstStyle/>
          <a:p>
            <a:r>
              <a:rPr kumimoji="1" lang="ja-JP" altLang="en-US" sz="1000" dirty="0">
                <a:solidFill>
                  <a:schemeClr val="bg1"/>
                </a:solidFill>
              </a:rPr>
              <a:t>ファイル名</a:t>
            </a:r>
          </a:p>
        </p:txBody>
      </p:sp>
      <p:pic>
        <p:nvPicPr>
          <p:cNvPr id="6" name="図 5">
            <a:extLst>
              <a:ext uri="{FF2B5EF4-FFF2-40B4-BE49-F238E27FC236}">
                <a16:creationId xmlns:a16="http://schemas.microsoft.com/office/drawing/2014/main" id="{F026122E-0332-4B74-BF92-17A6F627C4D2}"/>
              </a:ext>
            </a:extLst>
          </p:cNvPr>
          <p:cNvPicPr>
            <a:picLocks noChangeAspect="1"/>
          </p:cNvPicPr>
          <p:nvPr/>
        </p:nvPicPr>
        <p:blipFill rotWithShape="1">
          <a:blip r:embed="rId2"/>
          <a:srcRect r="51991"/>
          <a:stretch/>
        </p:blipFill>
        <p:spPr>
          <a:xfrm>
            <a:off x="257935" y="3074548"/>
            <a:ext cx="4582629" cy="1450557"/>
          </a:xfrm>
          <a:prstGeom prst="rect">
            <a:avLst/>
          </a:prstGeom>
        </p:spPr>
      </p:pic>
      <p:sp>
        <p:nvSpPr>
          <p:cNvPr id="15" name="テキスト ボックス 14">
            <a:extLst>
              <a:ext uri="{FF2B5EF4-FFF2-40B4-BE49-F238E27FC236}">
                <a16:creationId xmlns:a16="http://schemas.microsoft.com/office/drawing/2014/main" id="{2E1569E2-1B45-4697-98CF-18EB1268EDB2}"/>
              </a:ext>
            </a:extLst>
          </p:cNvPr>
          <p:cNvSpPr txBox="1"/>
          <p:nvPr/>
        </p:nvSpPr>
        <p:spPr>
          <a:xfrm>
            <a:off x="479698" y="1699619"/>
            <a:ext cx="3741024" cy="954107"/>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sz="1400" dirty="0"/>
              <a:t>アーティスト</a:t>
            </a:r>
            <a:endParaRPr kumimoji="1" lang="en-US" altLang="ja-JP" sz="1400" dirty="0"/>
          </a:p>
          <a:p>
            <a:pPr marL="285750" indent="-285750">
              <a:buFont typeface="Wingdings" panose="05000000000000000000" pitchFamily="2" charset="2"/>
              <a:buChar char="n"/>
            </a:pPr>
            <a:r>
              <a:rPr lang="ja-JP" altLang="en-US" sz="1400" dirty="0"/>
              <a:t>タイトル</a:t>
            </a:r>
            <a:endParaRPr lang="en-US" altLang="ja-JP" sz="1400" dirty="0"/>
          </a:p>
          <a:p>
            <a:pPr marL="285750" indent="-285750">
              <a:buFont typeface="Wingdings" panose="05000000000000000000" pitchFamily="2" charset="2"/>
              <a:buChar char="n"/>
            </a:pPr>
            <a:r>
              <a:rPr kumimoji="1" lang="ja-JP" altLang="en-US" sz="1400" dirty="0"/>
              <a:t>ファイル名</a:t>
            </a:r>
            <a:endParaRPr kumimoji="1" lang="en-US" altLang="ja-JP" sz="1400" dirty="0"/>
          </a:p>
          <a:p>
            <a:pPr marL="285750" indent="-285750">
              <a:buFont typeface="Wingdings" panose="05000000000000000000" pitchFamily="2" charset="2"/>
              <a:buChar char="n"/>
            </a:pPr>
            <a:r>
              <a:rPr lang="en-US" altLang="ja-JP" sz="1400" dirty="0"/>
              <a:t>Audio</a:t>
            </a:r>
            <a:r>
              <a:rPr lang="ja-JP" altLang="en-US" sz="1400" dirty="0"/>
              <a:t>ファイル</a:t>
            </a:r>
            <a:r>
              <a:rPr lang="en-US" altLang="ja-JP" sz="1400" dirty="0"/>
              <a:t>(Base64</a:t>
            </a:r>
            <a:r>
              <a:rPr lang="ja-JP" altLang="en-US" sz="1400" dirty="0"/>
              <a:t>エンコード済み</a:t>
            </a:r>
            <a:r>
              <a:rPr lang="en-US" altLang="ja-JP" sz="1400" dirty="0"/>
              <a:t>)</a:t>
            </a:r>
            <a:endParaRPr kumimoji="1" lang="ja-JP" altLang="en-US" sz="1400" dirty="0"/>
          </a:p>
        </p:txBody>
      </p:sp>
      <p:sp>
        <p:nvSpPr>
          <p:cNvPr id="16" name="テキスト ボックス 15">
            <a:extLst>
              <a:ext uri="{FF2B5EF4-FFF2-40B4-BE49-F238E27FC236}">
                <a16:creationId xmlns:a16="http://schemas.microsoft.com/office/drawing/2014/main" id="{86D67E35-638C-4F98-9E4C-C7CD52E0A97D}"/>
              </a:ext>
            </a:extLst>
          </p:cNvPr>
          <p:cNvSpPr txBox="1"/>
          <p:nvPr/>
        </p:nvSpPr>
        <p:spPr>
          <a:xfrm>
            <a:off x="479698" y="2743565"/>
            <a:ext cx="1800493" cy="307777"/>
          </a:xfrm>
          <a:prstGeom prst="rect">
            <a:avLst/>
          </a:prstGeom>
          <a:noFill/>
        </p:spPr>
        <p:txBody>
          <a:bodyPr wrap="none" rtlCol="0">
            <a:spAutoFit/>
          </a:bodyPr>
          <a:lstStyle/>
          <a:p>
            <a:r>
              <a:rPr lang="ja-JP" altLang="en-US" sz="1400" dirty="0"/>
              <a:t>を受け取ってますね</a:t>
            </a:r>
            <a:endParaRPr kumimoji="1" lang="en-US" altLang="ja-JP" sz="1400" dirty="0"/>
          </a:p>
        </p:txBody>
      </p:sp>
      <p:sp>
        <p:nvSpPr>
          <p:cNvPr id="17" name="テキスト ボックス 16">
            <a:extLst>
              <a:ext uri="{FF2B5EF4-FFF2-40B4-BE49-F238E27FC236}">
                <a16:creationId xmlns:a16="http://schemas.microsoft.com/office/drawing/2014/main" id="{FA0284EE-4995-497B-ACA0-C628B7FF6687}"/>
              </a:ext>
            </a:extLst>
          </p:cNvPr>
          <p:cNvSpPr txBox="1"/>
          <p:nvPr/>
        </p:nvSpPr>
        <p:spPr>
          <a:xfrm>
            <a:off x="5110209" y="3885562"/>
            <a:ext cx="3775393" cy="400110"/>
          </a:xfrm>
          <a:prstGeom prst="rect">
            <a:avLst/>
          </a:prstGeom>
          <a:noFill/>
        </p:spPr>
        <p:txBody>
          <a:bodyPr wrap="none" rtlCol="0">
            <a:spAutoFit/>
          </a:bodyPr>
          <a:lstStyle/>
          <a:p>
            <a:r>
              <a:rPr lang="ja-JP" altLang="en-US" sz="2000" dirty="0"/>
              <a:t>後はこれを再生するだけ！！！</a:t>
            </a:r>
            <a:endParaRPr kumimoji="1" lang="en-US" altLang="ja-JP" sz="2000" dirty="0"/>
          </a:p>
        </p:txBody>
      </p:sp>
    </p:spTree>
    <p:extLst>
      <p:ext uri="{BB962C8B-B14F-4D97-AF65-F5344CB8AC3E}">
        <p14:creationId xmlns:p14="http://schemas.microsoft.com/office/powerpoint/2010/main" val="27537324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ファイル再生①</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983196"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2600" dirty="0"/>
              <a:t>受け取った曲を再生しましょう</a:t>
            </a:r>
            <a:endParaRPr lang="en-US" altLang="ja-JP" sz="2600" dirty="0"/>
          </a:p>
        </p:txBody>
      </p:sp>
    </p:spTree>
    <p:extLst>
      <p:ext uri="{BB962C8B-B14F-4D97-AF65-F5344CB8AC3E}">
        <p14:creationId xmlns:p14="http://schemas.microsoft.com/office/powerpoint/2010/main" val="2136696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790872" y="876562"/>
            <a:ext cx="3386433" cy="400110"/>
          </a:xfrm>
          <a:prstGeom prst="rect">
            <a:avLst/>
          </a:prstGeom>
          <a:noFill/>
        </p:spPr>
        <p:txBody>
          <a:bodyPr wrap="square" rtlCol="0">
            <a:spAutoFit/>
          </a:bodyPr>
          <a:lstStyle/>
          <a:p>
            <a:r>
              <a:rPr lang="en-US" altLang="ja-JP" sz="2000" dirty="0"/>
              <a:t>HTML</a:t>
            </a:r>
            <a:r>
              <a:rPr lang="ja-JP" altLang="en-US" sz="2000" dirty="0"/>
              <a:t>ファイルの構成</a:t>
            </a:r>
            <a:endParaRPr kumimoji="1" lang="ja-JP" altLang="en-US" sz="2000" dirty="0"/>
          </a:p>
        </p:txBody>
      </p:sp>
      <p:pic>
        <p:nvPicPr>
          <p:cNvPr id="8" name="図 7">
            <a:extLst>
              <a:ext uri="{FF2B5EF4-FFF2-40B4-BE49-F238E27FC236}">
                <a16:creationId xmlns:a16="http://schemas.microsoft.com/office/drawing/2014/main" id="{F98EC61B-51B1-4DDE-B822-18CAC72D36EC}"/>
              </a:ext>
            </a:extLst>
          </p:cNvPr>
          <p:cNvPicPr>
            <a:picLocks noChangeAspect="1"/>
          </p:cNvPicPr>
          <p:nvPr/>
        </p:nvPicPr>
        <p:blipFill>
          <a:blip r:embed="rId2"/>
          <a:stretch>
            <a:fillRect/>
          </a:stretch>
        </p:blipFill>
        <p:spPr>
          <a:xfrm>
            <a:off x="150763" y="1336916"/>
            <a:ext cx="3610045" cy="2058526"/>
          </a:xfrm>
          <a:prstGeom prst="rect">
            <a:avLst/>
          </a:prstGeom>
        </p:spPr>
      </p:pic>
      <p:sp>
        <p:nvSpPr>
          <p:cNvPr id="12" name="テキスト ボックス 11">
            <a:extLst>
              <a:ext uri="{FF2B5EF4-FFF2-40B4-BE49-F238E27FC236}">
                <a16:creationId xmlns:a16="http://schemas.microsoft.com/office/drawing/2014/main" id="{3661CB91-F383-4765-8C37-F335249972CA}"/>
              </a:ext>
            </a:extLst>
          </p:cNvPr>
          <p:cNvSpPr txBox="1"/>
          <p:nvPr/>
        </p:nvSpPr>
        <p:spPr>
          <a:xfrm>
            <a:off x="736099" y="3484780"/>
            <a:ext cx="2826907" cy="276999"/>
          </a:xfrm>
          <a:prstGeom prst="rect">
            <a:avLst/>
          </a:prstGeom>
          <a:noFill/>
        </p:spPr>
        <p:txBody>
          <a:bodyPr wrap="square" rtlCol="0">
            <a:spAutoFit/>
          </a:bodyPr>
          <a:lstStyle/>
          <a:p>
            <a:r>
              <a:rPr lang="en-US" altLang="ja-JP" sz="1200" dirty="0"/>
              <a:t>Chrome</a:t>
            </a:r>
            <a:r>
              <a:rPr lang="ja-JP" altLang="en-US" sz="1200" dirty="0"/>
              <a:t>で表示すると</a:t>
            </a:r>
            <a:r>
              <a:rPr lang="ja-JP" altLang="en-US" sz="1200" dirty="0" err="1"/>
              <a:t>、、、</a:t>
            </a:r>
            <a:endParaRPr kumimoji="1" lang="ja-JP" altLang="en-US" sz="1200" dirty="0"/>
          </a:p>
        </p:txBody>
      </p:sp>
      <p:pic>
        <p:nvPicPr>
          <p:cNvPr id="13" name="図 12">
            <a:extLst>
              <a:ext uri="{FF2B5EF4-FFF2-40B4-BE49-F238E27FC236}">
                <a16:creationId xmlns:a16="http://schemas.microsoft.com/office/drawing/2014/main" id="{097624AA-D83E-4A66-B9D0-5EFF14F482AC}"/>
              </a:ext>
            </a:extLst>
          </p:cNvPr>
          <p:cNvPicPr>
            <a:picLocks noChangeAspect="1"/>
          </p:cNvPicPr>
          <p:nvPr/>
        </p:nvPicPr>
        <p:blipFill>
          <a:blip r:embed="rId3"/>
          <a:stretch>
            <a:fillRect/>
          </a:stretch>
        </p:blipFill>
        <p:spPr>
          <a:xfrm>
            <a:off x="4058167" y="2573536"/>
            <a:ext cx="4890340" cy="1822487"/>
          </a:xfrm>
          <a:prstGeom prst="rect">
            <a:avLst/>
          </a:prstGeom>
        </p:spPr>
      </p:pic>
      <p:sp>
        <p:nvSpPr>
          <p:cNvPr id="14" name="矢印: 右 13">
            <a:extLst>
              <a:ext uri="{FF2B5EF4-FFF2-40B4-BE49-F238E27FC236}">
                <a16:creationId xmlns:a16="http://schemas.microsoft.com/office/drawing/2014/main" id="{0453767C-1D41-4705-A1F3-74C41F302422}"/>
              </a:ext>
            </a:extLst>
          </p:cNvPr>
          <p:cNvSpPr/>
          <p:nvPr/>
        </p:nvSpPr>
        <p:spPr>
          <a:xfrm>
            <a:off x="1635617" y="3897236"/>
            <a:ext cx="2125191"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809593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ファイル再生②</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pic>
        <p:nvPicPr>
          <p:cNvPr id="6" name="図 5">
            <a:extLst>
              <a:ext uri="{FF2B5EF4-FFF2-40B4-BE49-F238E27FC236}">
                <a16:creationId xmlns:a16="http://schemas.microsoft.com/office/drawing/2014/main" id="{5C623E1A-6C0A-4B45-9DBF-B8127E36926E}"/>
              </a:ext>
            </a:extLst>
          </p:cNvPr>
          <p:cNvPicPr>
            <a:picLocks noChangeAspect="1"/>
          </p:cNvPicPr>
          <p:nvPr/>
        </p:nvPicPr>
        <p:blipFill rotWithShape="1">
          <a:blip r:embed="rId2"/>
          <a:srcRect r="51991"/>
          <a:stretch/>
        </p:blipFill>
        <p:spPr>
          <a:xfrm>
            <a:off x="350370" y="3314184"/>
            <a:ext cx="4582629" cy="1450557"/>
          </a:xfrm>
          <a:prstGeom prst="rect">
            <a:avLst/>
          </a:prstGeom>
        </p:spPr>
      </p:pic>
      <p:sp>
        <p:nvSpPr>
          <p:cNvPr id="8" name="コンテンツ プレースホルダー 8">
            <a:extLst>
              <a:ext uri="{FF2B5EF4-FFF2-40B4-BE49-F238E27FC236}">
                <a16:creationId xmlns:a16="http://schemas.microsoft.com/office/drawing/2014/main" id="{01637732-A940-4D9F-A09D-99C5039B0FC6}"/>
              </a:ext>
            </a:extLst>
          </p:cNvPr>
          <p:cNvSpPr txBox="1">
            <a:spLocks/>
          </p:cNvSpPr>
          <p:nvPr/>
        </p:nvSpPr>
        <p:spPr>
          <a:xfrm>
            <a:off x="350369" y="2547860"/>
            <a:ext cx="4582629" cy="62440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err="1"/>
              <a:t>response.content</a:t>
            </a:r>
            <a:r>
              <a:rPr lang="ja-JP" altLang="en-US" dirty="0"/>
              <a:t>で</a:t>
            </a:r>
            <a:r>
              <a:rPr lang="en-US" altLang="ja-JP" dirty="0"/>
              <a:t>audio</a:t>
            </a:r>
            <a:r>
              <a:rPr lang="ja-JP" altLang="en-US" dirty="0"/>
              <a:t>ファイルにアクセスできます</a:t>
            </a:r>
            <a:endParaRPr lang="en-US" altLang="ja-JP" dirty="0"/>
          </a:p>
        </p:txBody>
      </p:sp>
      <p:sp>
        <p:nvSpPr>
          <p:cNvPr id="2" name="正方形/長方形 1">
            <a:extLst>
              <a:ext uri="{FF2B5EF4-FFF2-40B4-BE49-F238E27FC236}">
                <a16:creationId xmlns:a16="http://schemas.microsoft.com/office/drawing/2014/main" id="{4C2DFC15-761C-420A-AC08-06B289B3DDAD}"/>
              </a:ext>
            </a:extLst>
          </p:cNvPr>
          <p:cNvSpPr/>
          <p:nvPr/>
        </p:nvSpPr>
        <p:spPr>
          <a:xfrm>
            <a:off x="573864" y="4256690"/>
            <a:ext cx="517109" cy="10089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308663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ファイル再生③</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pic>
        <p:nvPicPr>
          <p:cNvPr id="6" name="図 5">
            <a:extLst>
              <a:ext uri="{FF2B5EF4-FFF2-40B4-BE49-F238E27FC236}">
                <a16:creationId xmlns:a16="http://schemas.microsoft.com/office/drawing/2014/main" id="{5C623E1A-6C0A-4B45-9DBF-B8127E36926E}"/>
              </a:ext>
            </a:extLst>
          </p:cNvPr>
          <p:cNvPicPr>
            <a:picLocks noChangeAspect="1"/>
          </p:cNvPicPr>
          <p:nvPr/>
        </p:nvPicPr>
        <p:blipFill rotWithShape="1">
          <a:blip r:embed="rId2"/>
          <a:srcRect r="51991"/>
          <a:stretch/>
        </p:blipFill>
        <p:spPr>
          <a:xfrm>
            <a:off x="350370" y="3314184"/>
            <a:ext cx="4582629" cy="1450557"/>
          </a:xfrm>
          <a:prstGeom prst="rect">
            <a:avLst/>
          </a:prstGeom>
        </p:spPr>
      </p:pic>
      <p:sp>
        <p:nvSpPr>
          <p:cNvPr id="8" name="コンテンツ プレースホルダー 8">
            <a:extLst>
              <a:ext uri="{FF2B5EF4-FFF2-40B4-BE49-F238E27FC236}">
                <a16:creationId xmlns:a16="http://schemas.microsoft.com/office/drawing/2014/main" id="{01637732-A940-4D9F-A09D-99C5039B0FC6}"/>
              </a:ext>
            </a:extLst>
          </p:cNvPr>
          <p:cNvSpPr txBox="1">
            <a:spLocks/>
          </p:cNvSpPr>
          <p:nvPr/>
        </p:nvSpPr>
        <p:spPr>
          <a:xfrm>
            <a:off x="350369" y="2547860"/>
            <a:ext cx="8043192" cy="62440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global.js</a:t>
            </a:r>
            <a:r>
              <a:rPr lang="ja-JP" altLang="en-US" dirty="0"/>
              <a:t>に</a:t>
            </a:r>
            <a:r>
              <a:rPr lang="en-US" altLang="ja-JP" dirty="0"/>
              <a:t>reateBinaryFromBase64()</a:t>
            </a:r>
            <a:br>
              <a:rPr lang="en-US" altLang="ja-JP" dirty="0"/>
            </a:br>
            <a:r>
              <a:rPr lang="ja-JP" altLang="en-US" dirty="0"/>
              <a:t>が定義されているので、ここに</a:t>
            </a:r>
            <a:r>
              <a:rPr lang="en-US" altLang="ja-JP" dirty="0"/>
              <a:t>Audio</a:t>
            </a:r>
            <a:r>
              <a:rPr lang="ja-JP" altLang="en-US" dirty="0"/>
              <a:t>ファイルを渡してみましょう</a:t>
            </a:r>
            <a:endParaRPr lang="en-US" altLang="ja-JP" dirty="0"/>
          </a:p>
        </p:txBody>
      </p:sp>
      <p:sp>
        <p:nvSpPr>
          <p:cNvPr id="2" name="正方形/長方形 1">
            <a:extLst>
              <a:ext uri="{FF2B5EF4-FFF2-40B4-BE49-F238E27FC236}">
                <a16:creationId xmlns:a16="http://schemas.microsoft.com/office/drawing/2014/main" id="{4C2DFC15-761C-420A-AC08-06B289B3DDAD}"/>
              </a:ext>
            </a:extLst>
          </p:cNvPr>
          <p:cNvSpPr/>
          <p:nvPr/>
        </p:nvSpPr>
        <p:spPr>
          <a:xfrm>
            <a:off x="573864" y="4256690"/>
            <a:ext cx="517109" cy="10089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40937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ファイル再生④</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pic>
        <p:nvPicPr>
          <p:cNvPr id="10" name="図 9">
            <a:extLst>
              <a:ext uri="{FF2B5EF4-FFF2-40B4-BE49-F238E27FC236}">
                <a16:creationId xmlns:a16="http://schemas.microsoft.com/office/drawing/2014/main" id="{982D68FC-B8DB-4B08-B7A2-452185AE54CB}"/>
              </a:ext>
            </a:extLst>
          </p:cNvPr>
          <p:cNvPicPr>
            <a:picLocks noChangeAspect="1"/>
          </p:cNvPicPr>
          <p:nvPr/>
        </p:nvPicPr>
        <p:blipFill>
          <a:blip r:embed="rId2"/>
          <a:stretch>
            <a:fillRect/>
          </a:stretch>
        </p:blipFill>
        <p:spPr>
          <a:xfrm>
            <a:off x="161190" y="3467209"/>
            <a:ext cx="5987362" cy="1286271"/>
          </a:xfrm>
          <a:prstGeom prst="rect">
            <a:avLst/>
          </a:prstGeom>
        </p:spPr>
      </p:pic>
      <p:sp>
        <p:nvSpPr>
          <p:cNvPr id="11" name="コンテンツ プレースホルダー 8">
            <a:extLst>
              <a:ext uri="{FF2B5EF4-FFF2-40B4-BE49-F238E27FC236}">
                <a16:creationId xmlns:a16="http://schemas.microsoft.com/office/drawing/2014/main" id="{AB2CDE37-E4FE-41FA-A6A8-86A3376044ED}"/>
              </a:ext>
            </a:extLst>
          </p:cNvPr>
          <p:cNvSpPr txBox="1">
            <a:spLocks/>
          </p:cNvSpPr>
          <p:nvPr/>
        </p:nvSpPr>
        <p:spPr>
          <a:xfrm>
            <a:off x="63196" y="2757868"/>
            <a:ext cx="8043192" cy="62440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このバイナリデータへの</a:t>
            </a:r>
            <a:r>
              <a:rPr lang="en-US" altLang="ja-JP" dirty="0"/>
              <a:t>URI</a:t>
            </a:r>
            <a:r>
              <a:rPr lang="ja-JP" altLang="en-US" dirty="0"/>
              <a:t>が返ってくるので、</a:t>
            </a:r>
            <a:br>
              <a:rPr lang="en-US" altLang="ja-JP" dirty="0"/>
            </a:br>
            <a:r>
              <a:rPr lang="ja-JP" altLang="en-US" dirty="0"/>
              <a:t>サウンドプレーヤーに渡してあげましょう</a:t>
            </a:r>
            <a:endParaRPr lang="en-US" altLang="ja-JP" dirty="0"/>
          </a:p>
        </p:txBody>
      </p:sp>
      <p:sp>
        <p:nvSpPr>
          <p:cNvPr id="12" name="正方形/長方形 11">
            <a:extLst>
              <a:ext uri="{FF2B5EF4-FFF2-40B4-BE49-F238E27FC236}">
                <a16:creationId xmlns:a16="http://schemas.microsoft.com/office/drawing/2014/main" id="{D3A3B841-3BE8-4DFD-BA61-A254351C325A}"/>
              </a:ext>
            </a:extLst>
          </p:cNvPr>
          <p:cNvSpPr/>
          <p:nvPr/>
        </p:nvSpPr>
        <p:spPr>
          <a:xfrm>
            <a:off x="744132" y="4155790"/>
            <a:ext cx="5467482" cy="44449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686492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3A9703C-05A1-44CE-8D8A-13C1AB4682E7}"/>
              </a:ext>
            </a:extLst>
          </p:cNvPr>
          <p:cNvPicPr>
            <a:picLocks noChangeAspect="1"/>
          </p:cNvPicPr>
          <p:nvPr/>
        </p:nvPicPr>
        <p:blipFill>
          <a:blip r:embed="rId2"/>
          <a:stretch>
            <a:fillRect/>
          </a:stretch>
        </p:blipFill>
        <p:spPr>
          <a:xfrm>
            <a:off x="199021" y="2915045"/>
            <a:ext cx="4776576" cy="1571193"/>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ファイル再生⑤</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sp>
        <p:nvSpPr>
          <p:cNvPr id="11" name="コンテンツ プレースホルダー 8">
            <a:extLst>
              <a:ext uri="{FF2B5EF4-FFF2-40B4-BE49-F238E27FC236}">
                <a16:creationId xmlns:a16="http://schemas.microsoft.com/office/drawing/2014/main" id="{AB2CDE37-E4FE-41FA-A6A8-86A3376044ED}"/>
              </a:ext>
            </a:extLst>
          </p:cNvPr>
          <p:cNvSpPr txBox="1">
            <a:spLocks/>
          </p:cNvSpPr>
          <p:nvPr/>
        </p:nvSpPr>
        <p:spPr>
          <a:xfrm>
            <a:off x="63196" y="2320595"/>
            <a:ext cx="8043192" cy="62440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42P</a:t>
            </a:r>
            <a:r>
              <a:rPr lang="ja-JP" altLang="en-US" dirty="0" err="1"/>
              <a:t>にて</a:t>
            </a:r>
            <a:r>
              <a:rPr lang="ja-JP" altLang="en-US" dirty="0"/>
              <a:t>サウンドプレーヤーの曲更新を行いましたね</a:t>
            </a:r>
            <a:br>
              <a:rPr lang="en-US" altLang="ja-JP" dirty="0"/>
            </a:br>
            <a:r>
              <a:rPr lang="ja-JP" altLang="en-US" dirty="0"/>
              <a:t>これを</a:t>
            </a:r>
            <a:endParaRPr lang="en-US" altLang="ja-JP" dirty="0"/>
          </a:p>
        </p:txBody>
      </p:sp>
      <p:sp>
        <p:nvSpPr>
          <p:cNvPr id="12" name="正方形/長方形 11">
            <a:extLst>
              <a:ext uri="{FF2B5EF4-FFF2-40B4-BE49-F238E27FC236}">
                <a16:creationId xmlns:a16="http://schemas.microsoft.com/office/drawing/2014/main" id="{D3A3B841-3BE8-4DFD-BA61-A254351C325A}"/>
              </a:ext>
            </a:extLst>
          </p:cNvPr>
          <p:cNvSpPr/>
          <p:nvPr/>
        </p:nvSpPr>
        <p:spPr>
          <a:xfrm>
            <a:off x="561253" y="3802642"/>
            <a:ext cx="1652226" cy="30770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579523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ファイル再生⑥</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sp>
        <p:nvSpPr>
          <p:cNvPr id="11" name="コンテンツ プレースホルダー 8">
            <a:extLst>
              <a:ext uri="{FF2B5EF4-FFF2-40B4-BE49-F238E27FC236}">
                <a16:creationId xmlns:a16="http://schemas.microsoft.com/office/drawing/2014/main" id="{AB2CDE37-E4FE-41FA-A6A8-86A3376044ED}"/>
              </a:ext>
            </a:extLst>
          </p:cNvPr>
          <p:cNvSpPr txBox="1">
            <a:spLocks/>
          </p:cNvSpPr>
          <p:nvPr/>
        </p:nvSpPr>
        <p:spPr>
          <a:xfrm>
            <a:off x="2081932" y="2115697"/>
            <a:ext cx="4508804" cy="4097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mp3: </a:t>
            </a:r>
            <a:r>
              <a:rPr lang="ja-JP" altLang="en-US" dirty="0"/>
              <a:t>のところに</a:t>
            </a:r>
            <a:r>
              <a:rPr lang="en-US" altLang="ja-JP" dirty="0"/>
              <a:t>URI</a:t>
            </a:r>
            <a:r>
              <a:rPr lang="ja-JP" altLang="en-US" dirty="0"/>
              <a:t>を入れたげ</a:t>
            </a:r>
            <a:r>
              <a:rPr lang="ja-JP" altLang="en-US" dirty="0" err="1"/>
              <a:t>る</a:t>
            </a:r>
            <a:r>
              <a:rPr lang="ja-JP" altLang="en-US" dirty="0"/>
              <a:t>と</a:t>
            </a:r>
            <a:endParaRPr lang="en-US" altLang="ja-JP" dirty="0"/>
          </a:p>
        </p:txBody>
      </p:sp>
      <p:pic>
        <p:nvPicPr>
          <p:cNvPr id="8" name="図 7">
            <a:extLst>
              <a:ext uri="{FF2B5EF4-FFF2-40B4-BE49-F238E27FC236}">
                <a16:creationId xmlns:a16="http://schemas.microsoft.com/office/drawing/2014/main" id="{E6061B4F-FE08-4843-A5C9-B99E735FC002}"/>
              </a:ext>
            </a:extLst>
          </p:cNvPr>
          <p:cNvPicPr>
            <a:picLocks noChangeAspect="1"/>
          </p:cNvPicPr>
          <p:nvPr/>
        </p:nvPicPr>
        <p:blipFill>
          <a:blip r:embed="rId2"/>
          <a:stretch>
            <a:fillRect/>
          </a:stretch>
        </p:blipFill>
        <p:spPr>
          <a:xfrm>
            <a:off x="2525017" y="2686195"/>
            <a:ext cx="3622634" cy="1773653"/>
          </a:xfrm>
          <a:prstGeom prst="rect">
            <a:avLst/>
          </a:prstGeom>
        </p:spPr>
      </p:pic>
      <p:sp>
        <p:nvSpPr>
          <p:cNvPr id="9" name="正方形/長方形 8">
            <a:extLst>
              <a:ext uri="{FF2B5EF4-FFF2-40B4-BE49-F238E27FC236}">
                <a16:creationId xmlns:a16="http://schemas.microsoft.com/office/drawing/2014/main" id="{0D7D8349-9538-4052-921B-AFBA51DDADFE}"/>
              </a:ext>
            </a:extLst>
          </p:cNvPr>
          <p:cNvSpPr/>
          <p:nvPr/>
        </p:nvSpPr>
        <p:spPr>
          <a:xfrm>
            <a:off x="3146797" y="3573021"/>
            <a:ext cx="2295460" cy="20633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5D1D78D-0D79-4739-B1A1-51463AE6856F}"/>
              </a:ext>
            </a:extLst>
          </p:cNvPr>
          <p:cNvSpPr/>
          <p:nvPr/>
        </p:nvSpPr>
        <p:spPr>
          <a:xfrm>
            <a:off x="3500995" y="3889116"/>
            <a:ext cx="257504" cy="20633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93735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ファイル再生⑦</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pic>
        <p:nvPicPr>
          <p:cNvPr id="14" name="図 13">
            <a:extLst>
              <a:ext uri="{FF2B5EF4-FFF2-40B4-BE49-F238E27FC236}">
                <a16:creationId xmlns:a16="http://schemas.microsoft.com/office/drawing/2014/main" id="{53AFD186-0365-4E91-9D41-418EAD49FC18}"/>
              </a:ext>
            </a:extLst>
          </p:cNvPr>
          <p:cNvPicPr>
            <a:picLocks noChangeAspect="1"/>
          </p:cNvPicPr>
          <p:nvPr/>
        </p:nvPicPr>
        <p:blipFill>
          <a:blip r:embed="rId2"/>
          <a:stretch>
            <a:fillRect/>
          </a:stretch>
        </p:blipFill>
        <p:spPr>
          <a:xfrm>
            <a:off x="2039830" y="3278502"/>
            <a:ext cx="4361905" cy="752381"/>
          </a:xfrm>
          <a:prstGeom prst="rect">
            <a:avLst/>
          </a:prstGeom>
        </p:spPr>
      </p:pic>
      <p:sp>
        <p:nvSpPr>
          <p:cNvPr id="15" name="コンテンツ プレースホルダー 8">
            <a:extLst>
              <a:ext uri="{FF2B5EF4-FFF2-40B4-BE49-F238E27FC236}">
                <a16:creationId xmlns:a16="http://schemas.microsoft.com/office/drawing/2014/main" id="{515AEB9D-B7A4-4D6A-A7E7-78E9BB04A417}"/>
              </a:ext>
            </a:extLst>
          </p:cNvPr>
          <p:cNvSpPr txBox="1">
            <a:spLocks/>
          </p:cNvSpPr>
          <p:nvPr/>
        </p:nvSpPr>
        <p:spPr>
          <a:xfrm>
            <a:off x="3188209" y="2236933"/>
            <a:ext cx="2008106" cy="41441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再生されました</a:t>
            </a:r>
            <a:endParaRPr lang="en-US" altLang="ja-JP" dirty="0"/>
          </a:p>
        </p:txBody>
      </p:sp>
    </p:spTree>
    <p:extLst>
      <p:ext uri="{BB962C8B-B14F-4D97-AF65-F5344CB8AC3E}">
        <p14:creationId xmlns:p14="http://schemas.microsoft.com/office/powerpoint/2010/main" val="43877814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099920" y="623506"/>
            <a:ext cx="693052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 </a:t>
            </a:r>
            <a:r>
              <a:rPr lang="en-US" altLang="ja-JP" sz="4000" dirty="0"/>
              <a:t>- </a:t>
            </a:r>
            <a:r>
              <a:rPr lang="ja-JP" altLang="en-US" sz="4000" dirty="0"/>
              <a:t>おまけ</a:t>
            </a:r>
            <a:endParaRPr lang="en-US" altLang="ja-JP" sz="4000" dirty="0"/>
          </a:p>
        </p:txBody>
      </p:sp>
      <p:sp>
        <p:nvSpPr>
          <p:cNvPr id="10" name="コンテンツ プレースホルダー 8">
            <a:extLst>
              <a:ext uri="{FF2B5EF4-FFF2-40B4-BE49-F238E27FC236}">
                <a16:creationId xmlns:a16="http://schemas.microsoft.com/office/drawing/2014/main" id="{83B29FAA-183A-4289-B030-794EDB0DB946}"/>
              </a:ext>
            </a:extLst>
          </p:cNvPr>
          <p:cNvSpPr txBox="1">
            <a:spLocks/>
          </p:cNvSpPr>
          <p:nvPr/>
        </p:nvSpPr>
        <p:spPr>
          <a:xfrm>
            <a:off x="1789912" y="1247848"/>
            <a:ext cx="4746998" cy="36030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Audio</a:t>
            </a:r>
            <a:r>
              <a:rPr lang="ja-JP" altLang="en-US" dirty="0"/>
              <a:t>送信から再生までの大まかな流れ</a:t>
            </a:r>
            <a:endParaRPr lang="en-US" altLang="ja-JP" dirty="0"/>
          </a:p>
        </p:txBody>
      </p:sp>
      <p:sp>
        <p:nvSpPr>
          <p:cNvPr id="2" name="テキスト ボックス 1">
            <a:extLst>
              <a:ext uri="{FF2B5EF4-FFF2-40B4-BE49-F238E27FC236}">
                <a16:creationId xmlns:a16="http://schemas.microsoft.com/office/drawing/2014/main" id="{24AC9EAA-A363-4515-B385-8A691C1913D9}"/>
              </a:ext>
            </a:extLst>
          </p:cNvPr>
          <p:cNvSpPr txBox="1"/>
          <p:nvPr/>
        </p:nvSpPr>
        <p:spPr>
          <a:xfrm>
            <a:off x="1236821" y="3142825"/>
            <a:ext cx="954107" cy="276999"/>
          </a:xfrm>
          <a:prstGeom prst="rect">
            <a:avLst/>
          </a:prstGeom>
          <a:noFill/>
        </p:spPr>
        <p:txBody>
          <a:bodyPr wrap="none" rtlCol="0">
            <a:spAutoFit/>
          </a:bodyPr>
          <a:lstStyle/>
          <a:p>
            <a:r>
              <a:rPr kumimoji="1" lang="en-US" altLang="ja-JP" sz="1200" dirty="0"/>
              <a:t>10010110</a:t>
            </a:r>
            <a:endParaRPr kumimoji="1" lang="ja-JP" altLang="en-US" sz="1200" dirty="0"/>
          </a:p>
        </p:txBody>
      </p:sp>
      <p:sp>
        <p:nvSpPr>
          <p:cNvPr id="12" name="テキスト ボックス 11">
            <a:extLst>
              <a:ext uri="{FF2B5EF4-FFF2-40B4-BE49-F238E27FC236}">
                <a16:creationId xmlns:a16="http://schemas.microsoft.com/office/drawing/2014/main" id="{4B4313A6-4E2F-4C5F-A17A-92AFAA6D6293}"/>
              </a:ext>
            </a:extLst>
          </p:cNvPr>
          <p:cNvSpPr txBox="1"/>
          <p:nvPr/>
        </p:nvSpPr>
        <p:spPr>
          <a:xfrm>
            <a:off x="1242106" y="3313110"/>
            <a:ext cx="954107" cy="276999"/>
          </a:xfrm>
          <a:prstGeom prst="rect">
            <a:avLst/>
          </a:prstGeom>
          <a:noFill/>
        </p:spPr>
        <p:txBody>
          <a:bodyPr wrap="none" rtlCol="0">
            <a:spAutoFit/>
          </a:bodyPr>
          <a:lstStyle/>
          <a:p>
            <a:r>
              <a:rPr kumimoji="1" lang="en-US" altLang="ja-JP" sz="1200" dirty="0"/>
              <a:t>10010110</a:t>
            </a:r>
            <a:endParaRPr kumimoji="1" lang="ja-JP" altLang="en-US" sz="1200" dirty="0"/>
          </a:p>
        </p:txBody>
      </p:sp>
      <p:sp>
        <p:nvSpPr>
          <p:cNvPr id="13" name="テキスト ボックス 12">
            <a:extLst>
              <a:ext uri="{FF2B5EF4-FFF2-40B4-BE49-F238E27FC236}">
                <a16:creationId xmlns:a16="http://schemas.microsoft.com/office/drawing/2014/main" id="{6E973FD2-1A26-4770-BF8D-87B48EDEC0C0}"/>
              </a:ext>
            </a:extLst>
          </p:cNvPr>
          <p:cNvSpPr txBox="1"/>
          <p:nvPr/>
        </p:nvSpPr>
        <p:spPr>
          <a:xfrm>
            <a:off x="1231536" y="2972540"/>
            <a:ext cx="954107" cy="276999"/>
          </a:xfrm>
          <a:prstGeom prst="rect">
            <a:avLst/>
          </a:prstGeom>
          <a:noFill/>
        </p:spPr>
        <p:txBody>
          <a:bodyPr wrap="none" rtlCol="0">
            <a:spAutoFit/>
          </a:bodyPr>
          <a:lstStyle/>
          <a:p>
            <a:r>
              <a:rPr kumimoji="1" lang="en-US" altLang="ja-JP" sz="1200" dirty="0"/>
              <a:t>10010110</a:t>
            </a:r>
            <a:endParaRPr kumimoji="1" lang="ja-JP" altLang="en-US" sz="1200" dirty="0"/>
          </a:p>
        </p:txBody>
      </p:sp>
      <p:sp>
        <p:nvSpPr>
          <p:cNvPr id="14" name="テキスト ボックス 13">
            <a:extLst>
              <a:ext uri="{FF2B5EF4-FFF2-40B4-BE49-F238E27FC236}">
                <a16:creationId xmlns:a16="http://schemas.microsoft.com/office/drawing/2014/main" id="{D69E3855-5E6F-4D72-8873-591CBEBF7C3D}"/>
              </a:ext>
            </a:extLst>
          </p:cNvPr>
          <p:cNvSpPr txBox="1"/>
          <p:nvPr/>
        </p:nvSpPr>
        <p:spPr>
          <a:xfrm>
            <a:off x="1231536" y="3826411"/>
            <a:ext cx="280846" cy="276999"/>
          </a:xfrm>
          <a:prstGeom prst="rect">
            <a:avLst/>
          </a:prstGeom>
          <a:noFill/>
        </p:spPr>
        <p:txBody>
          <a:bodyPr wrap="none" rtlCol="0">
            <a:spAutoFit/>
          </a:bodyPr>
          <a:lstStyle/>
          <a:p>
            <a:r>
              <a:rPr lang="en-US" altLang="ja-JP" sz="1200" dirty="0"/>
              <a:t>0</a:t>
            </a:r>
            <a:endParaRPr kumimoji="1" lang="ja-JP" altLang="en-US" sz="1200" dirty="0"/>
          </a:p>
        </p:txBody>
      </p:sp>
      <p:sp>
        <p:nvSpPr>
          <p:cNvPr id="15" name="テキスト ボックス 14">
            <a:extLst>
              <a:ext uri="{FF2B5EF4-FFF2-40B4-BE49-F238E27FC236}">
                <a16:creationId xmlns:a16="http://schemas.microsoft.com/office/drawing/2014/main" id="{13E8BE63-9EB3-4223-BA48-B04A61B0E132}"/>
              </a:ext>
            </a:extLst>
          </p:cNvPr>
          <p:cNvSpPr txBox="1"/>
          <p:nvPr/>
        </p:nvSpPr>
        <p:spPr>
          <a:xfrm>
            <a:off x="1231536" y="3994250"/>
            <a:ext cx="28084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16" name="テキスト ボックス 15">
            <a:extLst>
              <a:ext uri="{FF2B5EF4-FFF2-40B4-BE49-F238E27FC236}">
                <a16:creationId xmlns:a16="http://schemas.microsoft.com/office/drawing/2014/main" id="{5D2FB6F5-1C81-4393-9F46-3271646FB924}"/>
              </a:ext>
            </a:extLst>
          </p:cNvPr>
          <p:cNvSpPr txBox="1"/>
          <p:nvPr/>
        </p:nvSpPr>
        <p:spPr>
          <a:xfrm>
            <a:off x="1231536" y="3653680"/>
            <a:ext cx="28084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17" name="テキスト ボックス 16">
            <a:extLst>
              <a:ext uri="{FF2B5EF4-FFF2-40B4-BE49-F238E27FC236}">
                <a16:creationId xmlns:a16="http://schemas.microsoft.com/office/drawing/2014/main" id="{ABB93387-C119-4889-8047-E62FC1F3D7CD}"/>
              </a:ext>
            </a:extLst>
          </p:cNvPr>
          <p:cNvSpPr txBox="1"/>
          <p:nvPr/>
        </p:nvSpPr>
        <p:spPr>
          <a:xfrm>
            <a:off x="1252678" y="2569313"/>
            <a:ext cx="690061" cy="276999"/>
          </a:xfrm>
          <a:prstGeom prst="rect">
            <a:avLst/>
          </a:prstGeom>
          <a:noFill/>
        </p:spPr>
        <p:txBody>
          <a:bodyPr wrap="none" rtlCol="0">
            <a:spAutoFit/>
          </a:bodyPr>
          <a:lstStyle/>
          <a:p>
            <a:r>
              <a:rPr kumimoji="1" lang="en-US" altLang="ja-JP" sz="1200" dirty="0"/>
              <a:t>AGHJ..</a:t>
            </a:r>
            <a:endParaRPr kumimoji="1" lang="ja-JP" altLang="en-US" sz="1200" dirty="0"/>
          </a:p>
        </p:txBody>
      </p:sp>
      <p:sp>
        <p:nvSpPr>
          <p:cNvPr id="6" name="テキスト ボックス 5">
            <a:extLst>
              <a:ext uri="{FF2B5EF4-FFF2-40B4-BE49-F238E27FC236}">
                <a16:creationId xmlns:a16="http://schemas.microsoft.com/office/drawing/2014/main" id="{4C62A313-FEC7-4669-816C-0409FB51AACD}"/>
              </a:ext>
            </a:extLst>
          </p:cNvPr>
          <p:cNvSpPr txBox="1"/>
          <p:nvPr/>
        </p:nvSpPr>
        <p:spPr>
          <a:xfrm>
            <a:off x="-14333" y="2476980"/>
            <a:ext cx="1008609" cy="369332"/>
          </a:xfrm>
          <a:prstGeom prst="rect">
            <a:avLst/>
          </a:prstGeom>
          <a:noFill/>
        </p:spPr>
        <p:txBody>
          <a:bodyPr wrap="none" rtlCol="0">
            <a:spAutoFit/>
          </a:bodyPr>
          <a:lstStyle/>
          <a:p>
            <a:r>
              <a:rPr kumimoji="1" lang="en-US" altLang="ja-JP" dirty="0"/>
              <a:t>Base64</a:t>
            </a:r>
            <a:endParaRPr kumimoji="1" lang="ja-JP" altLang="en-US" dirty="0"/>
          </a:p>
        </p:txBody>
      </p:sp>
      <p:sp>
        <p:nvSpPr>
          <p:cNvPr id="18" name="テキスト ボックス 17">
            <a:extLst>
              <a:ext uri="{FF2B5EF4-FFF2-40B4-BE49-F238E27FC236}">
                <a16:creationId xmlns:a16="http://schemas.microsoft.com/office/drawing/2014/main" id="{6B02C969-9F1E-46F3-8F19-6FE0858371AF}"/>
              </a:ext>
            </a:extLst>
          </p:cNvPr>
          <p:cNvSpPr txBox="1"/>
          <p:nvPr/>
        </p:nvSpPr>
        <p:spPr>
          <a:xfrm>
            <a:off x="-14334" y="3096658"/>
            <a:ext cx="691215" cy="369332"/>
          </a:xfrm>
          <a:prstGeom prst="rect">
            <a:avLst/>
          </a:prstGeom>
          <a:noFill/>
        </p:spPr>
        <p:txBody>
          <a:bodyPr wrap="none" rtlCol="0">
            <a:spAutoFit/>
          </a:bodyPr>
          <a:lstStyle/>
          <a:p>
            <a:r>
              <a:rPr kumimoji="1" lang="en-US" altLang="ja-JP" dirty="0"/>
              <a:t>Byte</a:t>
            </a:r>
            <a:endParaRPr kumimoji="1" lang="ja-JP" altLang="en-US" dirty="0"/>
          </a:p>
        </p:txBody>
      </p:sp>
      <p:sp>
        <p:nvSpPr>
          <p:cNvPr id="19" name="テキスト ボックス 18">
            <a:extLst>
              <a:ext uri="{FF2B5EF4-FFF2-40B4-BE49-F238E27FC236}">
                <a16:creationId xmlns:a16="http://schemas.microsoft.com/office/drawing/2014/main" id="{84F34AA0-5A63-4AAC-BF39-274758A97805}"/>
              </a:ext>
            </a:extLst>
          </p:cNvPr>
          <p:cNvSpPr txBox="1"/>
          <p:nvPr/>
        </p:nvSpPr>
        <p:spPr>
          <a:xfrm>
            <a:off x="0" y="3809584"/>
            <a:ext cx="473206" cy="369332"/>
          </a:xfrm>
          <a:prstGeom prst="rect">
            <a:avLst/>
          </a:prstGeom>
          <a:noFill/>
        </p:spPr>
        <p:txBody>
          <a:bodyPr wrap="none" rtlCol="0">
            <a:spAutoFit/>
          </a:bodyPr>
          <a:lstStyle/>
          <a:p>
            <a:r>
              <a:rPr lang="en-US" altLang="ja-JP" dirty="0"/>
              <a:t>bit</a:t>
            </a:r>
            <a:endParaRPr kumimoji="1" lang="ja-JP" altLang="en-US" dirty="0"/>
          </a:p>
        </p:txBody>
      </p:sp>
      <p:cxnSp>
        <p:nvCxnSpPr>
          <p:cNvPr id="21" name="直線矢印コネクタ 20">
            <a:extLst>
              <a:ext uri="{FF2B5EF4-FFF2-40B4-BE49-F238E27FC236}">
                <a16:creationId xmlns:a16="http://schemas.microsoft.com/office/drawing/2014/main" id="{4343AA2D-02B7-444B-B373-AC35A5B8EF73}"/>
              </a:ext>
            </a:extLst>
          </p:cNvPr>
          <p:cNvCxnSpPr/>
          <p:nvPr/>
        </p:nvCxnSpPr>
        <p:spPr>
          <a:xfrm>
            <a:off x="3826317" y="2661646"/>
            <a:ext cx="1892226"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90E7A7B8-EF9D-4BB2-9F71-4D746600512B}"/>
              </a:ext>
            </a:extLst>
          </p:cNvPr>
          <p:cNvSpPr txBox="1"/>
          <p:nvPr/>
        </p:nvSpPr>
        <p:spPr>
          <a:xfrm>
            <a:off x="2768750" y="3827369"/>
            <a:ext cx="1136850" cy="276999"/>
          </a:xfrm>
          <a:prstGeom prst="rect">
            <a:avLst/>
          </a:prstGeom>
          <a:noFill/>
        </p:spPr>
        <p:txBody>
          <a:bodyPr wrap="none" rtlCol="0">
            <a:spAutoFit/>
          </a:bodyPr>
          <a:lstStyle/>
          <a:p>
            <a:r>
              <a:rPr kumimoji="1" lang="en-US" altLang="ja-JP" sz="1200" dirty="0"/>
              <a:t>Mp3</a:t>
            </a:r>
            <a:r>
              <a:rPr kumimoji="1" lang="ja-JP" altLang="en-US" sz="1200" dirty="0"/>
              <a:t>ファイル</a:t>
            </a:r>
          </a:p>
        </p:txBody>
      </p:sp>
      <p:sp>
        <p:nvSpPr>
          <p:cNvPr id="23" name="テキスト ボックス 22">
            <a:extLst>
              <a:ext uri="{FF2B5EF4-FFF2-40B4-BE49-F238E27FC236}">
                <a16:creationId xmlns:a16="http://schemas.microsoft.com/office/drawing/2014/main" id="{DE594037-EF01-4A4C-9D6A-564CE026BA47}"/>
              </a:ext>
            </a:extLst>
          </p:cNvPr>
          <p:cNvSpPr txBox="1"/>
          <p:nvPr/>
        </p:nvSpPr>
        <p:spPr>
          <a:xfrm>
            <a:off x="2768750" y="3144653"/>
            <a:ext cx="655949" cy="276999"/>
          </a:xfrm>
          <a:prstGeom prst="rect">
            <a:avLst/>
          </a:prstGeom>
          <a:noFill/>
        </p:spPr>
        <p:txBody>
          <a:bodyPr wrap="none" rtlCol="0">
            <a:spAutoFit/>
          </a:bodyPr>
          <a:lstStyle/>
          <a:p>
            <a:r>
              <a:rPr kumimoji="1" lang="en-US" altLang="ja-JP" sz="1200" dirty="0"/>
              <a:t>byte[]</a:t>
            </a:r>
            <a:endParaRPr kumimoji="1" lang="ja-JP" altLang="en-US" sz="1200" dirty="0"/>
          </a:p>
        </p:txBody>
      </p:sp>
      <p:sp>
        <p:nvSpPr>
          <p:cNvPr id="24" name="テキスト ボックス 23">
            <a:extLst>
              <a:ext uri="{FF2B5EF4-FFF2-40B4-BE49-F238E27FC236}">
                <a16:creationId xmlns:a16="http://schemas.microsoft.com/office/drawing/2014/main" id="{6C21D30D-F7C3-4B2E-A23F-B71D5409FB5C}"/>
              </a:ext>
            </a:extLst>
          </p:cNvPr>
          <p:cNvSpPr txBox="1"/>
          <p:nvPr/>
        </p:nvSpPr>
        <p:spPr>
          <a:xfrm>
            <a:off x="2768749" y="2569313"/>
            <a:ext cx="646331" cy="276999"/>
          </a:xfrm>
          <a:prstGeom prst="rect">
            <a:avLst/>
          </a:prstGeom>
          <a:noFill/>
        </p:spPr>
        <p:txBody>
          <a:bodyPr wrap="none" rtlCol="0">
            <a:spAutoFit/>
          </a:bodyPr>
          <a:lstStyle/>
          <a:p>
            <a:r>
              <a:rPr kumimoji="1" lang="ja-JP" altLang="en-US" sz="1200" dirty="0"/>
              <a:t>文字列</a:t>
            </a:r>
          </a:p>
        </p:txBody>
      </p:sp>
      <p:sp>
        <p:nvSpPr>
          <p:cNvPr id="25" name="テキスト ボックス 24">
            <a:extLst>
              <a:ext uri="{FF2B5EF4-FFF2-40B4-BE49-F238E27FC236}">
                <a16:creationId xmlns:a16="http://schemas.microsoft.com/office/drawing/2014/main" id="{E2DF29BD-0B1E-448E-BC03-7AC4C161A0EF}"/>
              </a:ext>
            </a:extLst>
          </p:cNvPr>
          <p:cNvSpPr txBox="1"/>
          <p:nvPr/>
        </p:nvSpPr>
        <p:spPr>
          <a:xfrm>
            <a:off x="6044908" y="2558086"/>
            <a:ext cx="646331" cy="276999"/>
          </a:xfrm>
          <a:prstGeom prst="rect">
            <a:avLst/>
          </a:prstGeom>
          <a:noFill/>
        </p:spPr>
        <p:txBody>
          <a:bodyPr wrap="none" rtlCol="0">
            <a:spAutoFit/>
          </a:bodyPr>
          <a:lstStyle/>
          <a:p>
            <a:r>
              <a:rPr kumimoji="1" lang="ja-JP" altLang="en-US" sz="1200" dirty="0"/>
              <a:t>文字列</a:t>
            </a:r>
          </a:p>
        </p:txBody>
      </p:sp>
      <p:sp>
        <p:nvSpPr>
          <p:cNvPr id="26" name="テキスト ボックス 25">
            <a:extLst>
              <a:ext uri="{FF2B5EF4-FFF2-40B4-BE49-F238E27FC236}">
                <a16:creationId xmlns:a16="http://schemas.microsoft.com/office/drawing/2014/main" id="{1155DEA7-9070-40E3-9718-9FF2B72CD881}"/>
              </a:ext>
            </a:extLst>
          </p:cNvPr>
          <p:cNvSpPr txBox="1"/>
          <p:nvPr/>
        </p:nvSpPr>
        <p:spPr>
          <a:xfrm>
            <a:off x="6044908" y="3144653"/>
            <a:ext cx="989373" cy="276999"/>
          </a:xfrm>
          <a:prstGeom prst="rect">
            <a:avLst/>
          </a:prstGeom>
          <a:noFill/>
        </p:spPr>
        <p:txBody>
          <a:bodyPr wrap="none" rtlCol="0">
            <a:spAutoFit/>
          </a:bodyPr>
          <a:lstStyle/>
          <a:p>
            <a:r>
              <a:rPr kumimoji="1" lang="en-US" altLang="ja-JP" sz="1200" dirty="0"/>
              <a:t>Uint8Array</a:t>
            </a:r>
            <a:endParaRPr kumimoji="1" lang="ja-JP" altLang="en-US" sz="1200" dirty="0"/>
          </a:p>
        </p:txBody>
      </p:sp>
      <p:sp>
        <p:nvSpPr>
          <p:cNvPr id="27" name="テキスト ボックス 26">
            <a:extLst>
              <a:ext uri="{FF2B5EF4-FFF2-40B4-BE49-F238E27FC236}">
                <a16:creationId xmlns:a16="http://schemas.microsoft.com/office/drawing/2014/main" id="{16D46A97-5DB9-4CDE-B96D-3CB657134014}"/>
              </a:ext>
            </a:extLst>
          </p:cNvPr>
          <p:cNvSpPr txBox="1"/>
          <p:nvPr/>
        </p:nvSpPr>
        <p:spPr>
          <a:xfrm>
            <a:off x="6044907" y="3856771"/>
            <a:ext cx="511679" cy="276999"/>
          </a:xfrm>
          <a:prstGeom prst="rect">
            <a:avLst/>
          </a:prstGeom>
          <a:noFill/>
        </p:spPr>
        <p:txBody>
          <a:bodyPr wrap="none" rtlCol="0">
            <a:spAutoFit/>
          </a:bodyPr>
          <a:lstStyle/>
          <a:p>
            <a:r>
              <a:rPr kumimoji="1" lang="en-US" altLang="ja-JP" sz="1200" dirty="0"/>
              <a:t>Blob</a:t>
            </a:r>
            <a:endParaRPr kumimoji="1" lang="ja-JP" altLang="en-US" sz="1200" dirty="0"/>
          </a:p>
        </p:txBody>
      </p:sp>
      <p:sp>
        <p:nvSpPr>
          <p:cNvPr id="28" name="テキスト ボックス 27">
            <a:extLst>
              <a:ext uri="{FF2B5EF4-FFF2-40B4-BE49-F238E27FC236}">
                <a16:creationId xmlns:a16="http://schemas.microsoft.com/office/drawing/2014/main" id="{65FB3638-E8A0-4378-B4B8-F7FF90BBC15A}"/>
              </a:ext>
            </a:extLst>
          </p:cNvPr>
          <p:cNvSpPr txBox="1"/>
          <p:nvPr/>
        </p:nvSpPr>
        <p:spPr>
          <a:xfrm>
            <a:off x="51950" y="2028245"/>
            <a:ext cx="748923" cy="430887"/>
          </a:xfrm>
          <a:prstGeom prst="rect">
            <a:avLst/>
          </a:prstGeom>
          <a:noFill/>
        </p:spPr>
        <p:txBody>
          <a:bodyPr wrap="none" rtlCol="0">
            <a:spAutoFit/>
          </a:bodyPr>
          <a:lstStyle/>
          <a:p>
            <a:r>
              <a:rPr kumimoji="1" lang="ja-JP" altLang="en-US" sz="2200" b="1" dirty="0"/>
              <a:t>形式</a:t>
            </a:r>
          </a:p>
        </p:txBody>
      </p:sp>
      <p:sp>
        <p:nvSpPr>
          <p:cNvPr id="29" name="テキスト ボックス 28">
            <a:extLst>
              <a:ext uri="{FF2B5EF4-FFF2-40B4-BE49-F238E27FC236}">
                <a16:creationId xmlns:a16="http://schemas.microsoft.com/office/drawing/2014/main" id="{FE2B2D5C-D561-4632-899E-E14CC744ED8E}"/>
              </a:ext>
            </a:extLst>
          </p:cNvPr>
          <p:cNvSpPr txBox="1"/>
          <p:nvPr/>
        </p:nvSpPr>
        <p:spPr>
          <a:xfrm>
            <a:off x="994276" y="2028245"/>
            <a:ext cx="1313180" cy="430887"/>
          </a:xfrm>
          <a:prstGeom prst="rect">
            <a:avLst/>
          </a:prstGeom>
          <a:noFill/>
        </p:spPr>
        <p:txBody>
          <a:bodyPr wrap="none" rtlCol="0">
            <a:spAutoFit/>
          </a:bodyPr>
          <a:lstStyle/>
          <a:p>
            <a:r>
              <a:rPr kumimoji="1" lang="ja-JP" altLang="en-US" sz="2200" b="1" dirty="0"/>
              <a:t>実データ</a:t>
            </a:r>
          </a:p>
        </p:txBody>
      </p:sp>
      <p:sp>
        <p:nvSpPr>
          <p:cNvPr id="30" name="テキスト ボックス 29">
            <a:extLst>
              <a:ext uri="{FF2B5EF4-FFF2-40B4-BE49-F238E27FC236}">
                <a16:creationId xmlns:a16="http://schemas.microsoft.com/office/drawing/2014/main" id="{08721A78-8CB4-404D-BB3E-2ACFBB76EF39}"/>
              </a:ext>
            </a:extLst>
          </p:cNvPr>
          <p:cNvSpPr txBox="1"/>
          <p:nvPr/>
        </p:nvSpPr>
        <p:spPr>
          <a:xfrm>
            <a:off x="2435324" y="2027956"/>
            <a:ext cx="2441694" cy="430887"/>
          </a:xfrm>
          <a:prstGeom prst="rect">
            <a:avLst/>
          </a:prstGeom>
          <a:noFill/>
        </p:spPr>
        <p:txBody>
          <a:bodyPr wrap="none" rtlCol="0">
            <a:spAutoFit/>
          </a:bodyPr>
          <a:lstStyle/>
          <a:p>
            <a:r>
              <a:rPr kumimoji="1" lang="ja-JP" altLang="en-US" sz="2200" b="1" dirty="0"/>
              <a:t>サーバーデータ型</a:t>
            </a:r>
          </a:p>
        </p:txBody>
      </p:sp>
      <p:sp>
        <p:nvSpPr>
          <p:cNvPr id="31" name="テキスト ボックス 30">
            <a:extLst>
              <a:ext uri="{FF2B5EF4-FFF2-40B4-BE49-F238E27FC236}">
                <a16:creationId xmlns:a16="http://schemas.microsoft.com/office/drawing/2014/main" id="{7AF72B91-446B-4582-9E79-542F5326A508}"/>
              </a:ext>
            </a:extLst>
          </p:cNvPr>
          <p:cNvSpPr txBox="1"/>
          <p:nvPr/>
        </p:nvSpPr>
        <p:spPr>
          <a:xfrm>
            <a:off x="5721101" y="2066891"/>
            <a:ext cx="3005951" cy="430887"/>
          </a:xfrm>
          <a:prstGeom prst="rect">
            <a:avLst/>
          </a:prstGeom>
          <a:noFill/>
        </p:spPr>
        <p:txBody>
          <a:bodyPr wrap="none" rtlCol="0">
            <a:spAutoFit/>
          </a:bodyPr>
          <a:lstStyle/>
          <a:p>
            <a:r>
              <a:rPr kumimoji="1" lang="ja-JP" altLang="en-US" sz="2200" b="1" dirty="0"/>
              <a:t>クライアントデータ型</a:t>
            </a:r>
          </a:p>
        </p:txBody>
      </p:sp>
    </p:spTree>
    <p:extLst>
      <p:ext uri="{BB962C8B-B14F-4D97-AF65-F5344CB8AC3E}">
        <p14:creationId xmlns:p14="http://schemas.microsoft.com/office/powerpoint/2010/main" val="412006755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2989958" y="2252755"/>
            <a:ext cx="2452298" cy="637990"/>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おしまい</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spTree>
    <p:extLst>
      <p:ext uri="{BB962C8B-B14F-4D97-AF65-F5344CB8AC3E}">
        <p14:creationId xmlns:p14="http://schemas.microsoft.com/office/powerpoint/2010/main" val="330689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4043551" y="2270202"/>
            <a:ext cx="1277749" cy="603095"/>
          </a:xfrm>
        </p:spPr>
        <p:txBody>
          <a:bodyPr/>
          <a:lstStyle/>
          <a:p>
            <a:r>
              <a:rPr lang="en-US" altLang="ja-JP" sz="4000" dirty="0"/>
              <a:t>CSS</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CSS</a:t>
            </a:r>
            <a:endParaRPr kumimoji="1" lang="ja-JP" altLang="en-US" dirty="0"/>
          </a:p>
        </p:txBody>
      </p:sp>
    </p:spTree>
    <p:extLst>
      <p:ext uri="{BB962C8B-B14F-4D97-AF65-F5344CB8AC3E}">
        <p14:creationId xmlns:p14="http://schemas.microsoft.com/office/powerpoint/2010/main" val="305514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CSS</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737268" y="876562"/>
            <a:ext cx="3386433" cy="400110"/>
          </a:xfrm>
          <a:prstGeom prst="rect">
            <a:avLst/>
          </a:prstGeom>
          <a:noFill/>
        </p:spPr>
        <p:txBody>
          <a:bodyPr wrap="square" rtlCol="0">
            <a:spAutoFit/>
          </a:bodyPr>
          <a:lstStyle/>
          <a:p>
            <a:r>
              <a:rPr lang="en-US" altLang="ja-JP" sz="2000" dirty="0"/>
              <a:t>CSS</a:t>
            </a:r>
            <a:r>
              <a:rPr lang="ja-JP" altLang="en-US" sz="2000" dirty="0"/>
              <a:t>使うとこんな感じ</a:t>
            </a:r>
            <a:endParaRPr kumimoji="1" lang="ja-JP" altLang="en-US" sz="2000" dirty="0"/>
          </a:p>
        </p:txBody>
      </p:sp>
      <p:pic>
        <p:nvPicPr>
          <p:cNvPr id="7" name="図 6">
            <a:extLst>
              <a:ext uri="{FF2B5EF4-FFF2-40B4-BE49-F238E27FC236}">
                <a16:creationId xmlns:a16="http://schemas.microsoft.com/office/drawing/2014/main" id="{094D16A0-5363-4272-A085-40D92704E0E4}"/>
              </a:ext>
            </a:extLst>
          </p:cNvPr>
          <p:cNvPicPr>
            <a:picLocks noChangeAspect="1"/>
          </p:cNvPicPr>
          <p:nvPr/>
        </p:nvPicPr>
        <p:blipFill>
          <a:blip r:embed="rId2"/>
          <a:stretch>
            <a:fillRect/>
          </a:stretch>
        </p:blipFill>
        <p:spPr>
          <a:xfrm>
            <a:off x="195493" y="1522306"/>
            <a:ext cx="3259458" cy="1263164"/>
          </a:xfrm>
          <a:prstGeom prst="rect">
            <a:avLst/>
          </a:prstGeom>
        </p:spPr>
      </p:pic>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1248118"/>
            <a:ext cx="2826907" cy="276999"/>
          </a:xfrm>
          <a:prstGeom prst="rect">
            <a:avLst/>
          </a:prstGeom>
          <a:noFill/>
        </p:spPr>
        <p:txBody>
          <a:bodyPr wrap="square" rtlCol="0">
            <a:spAutoFit/>
          </a:bodyPr>
          <a:lstStyle/>
          <a:p>
            <a:r>
              <a:rPr lang="en-US" altLang="ja-JP" sz="1200" dirty="0"/>
              <a:t>global.</a:t>
            </a:r>
            <a:r>
              <a:rPr kumimoji="1" lang="en-US" altLang="ja-JP" sz="1200" dirty="0"/>
              <a:t>css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38059" y="2832027"/>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0" name="図 9">
            <a:extLst>
              <a:ext uri="{FF2B5EF4-FFF2-40B4-BE49-F238E27FC236}">
                <a16:creationId xmlns:a16="http://schemas.microsoft.com/office/drawing/2014/main" id="{E498ED0E-4819-4296-A8F6-C105E9662877}"/>
              </a:ext>
            </a:extLst>
          </p:cNvPr>
          <p:cNvPicPr>
            <a:picLocks noChangeAspect="1"/>
          </p:cNvPicPr>
          <p:nvPr/>
        </p:nvPicPr>
        <p:blipFill>
          <a:blip r:embed="rId3"/>
          <a:stretch>
            <a:fillRect/>
          </a:stretch>
        </p:blipFill>
        <p:spPr>
          <a:xfrm>
            <a:off x="195493" y="3109027"/>
            <a:ext cx="2686444" cy="1610538"/>
          </a:xfrm>
          <a:prstGeom prst="rect">
            <a:avLst/>
          </a:prstGeom>
        </p:spPr>
      </p:pic>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4"/>
          <a:stretch>
            <a:fillRect/>
          </a:stretch>
        </p:blipFill>
        <p:spPr>
          <a:xfrm>
            <a:off x="3888380" y="3109026"/>
            <a:ext cx="5178603" cy="1683455"/>
          </a:xfrm>
          <a:prstGeom prst="rect">
            <a:avLst/>
          </a:prstGeom>
        </p:spPr>
      </p:pic>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FABD7C4-2555-4FEB-A1BA-DBAC0FCF8D06}"/>
              </a:ext>
            </a:extLst>
          </p:cNvPr>
          <p:cNvSpPr txBox="1"/>
          <p:nvPr/>
        </p:nvSpPr>
        <p:spPr>
          <a:xfrm>
            <a:off x="4162096" y="1423531"/>
            <a:ext cx="3386433" cy="646331"/>
          </a:xfrm>
          <a:prstGeom prst="rect">
            <a:avLst/>
          </a:prstGeom>
          <a:noFill/>
        </p:spPr>
        <p:txBody>
          <a:bodyPr wrap="square" rtlCol="0">
            <a:spAutoFit/>
          </a:bodyPr>
          <a:lstStyle/>
          <a:p>
            <a:r>
              <a:rPr kumimoji="1" lang="en-US" altLang="ja-JP" dirty="0" err="1"/>
              <a:t>Div</a:t>
            </a:r>
            <a:r>
              <a:rPr kumimoji="1" lang="en-US" altLang="ja-JP" dirty="0"/>
              <a:t> -&gt; </a:t>
            </a:r>
            <a:r>
              <a:rPr kumimoji="1" lang="ja-JP" altLang="en-US" dirty="0"/>
              <a:t>高さ</a:t>
            </a:r>
            <a:r>
              <a:rPr kumimoji="1" lang="en-US" altLang="ja-JP" dirty="0"/>
              <a:t>: 500px</a:t>
            </a:r>
            <a:br>
              <a:rPr kumimoji="1" lang="en-US" altLang="ja-JP" dirty="0"/>
            </a:br>
            <a:r>
              <a:rPr kumimoji="1" lang="en-US" altLang="ja-JP" dirty="0"/>
              <a:t>          </a:t>
            </a:r>
            <a:r>
              <a:rPr kumimoji="1" lang="ja-JP" altLang="en-US" dirty="0"/>
              <a:t>背景</a:t>
            </a:r>
            <a:r>
              <a:rPr kumimoji="1" lang="en-US" altLang="ja-JP" dirty="0"/>
              <a:t>: </a:t>
            </a:r>
            <a:r>
              <a:rPr kumimoji="1" lang="ja-JP" altLang="en-US" dirty="0"/>
              <a:t>赤色</a:t>
            </a:r>
          </a:p>
        </p:txBody>
      </p:sp>
      <p:sp>
        <p:nvSpPr>
          <p:cNvPr id="21" name="テキスト ボックス 20">
            <a:extLst>
              <a:ext uri="{FF2B5EF4-FFF2-40B4-BE49-F238E27FC236}">
                <a16:creationId xmlns:a16="http://schemas.microsoft.com/office/drawing/2014/main" id="{24707BE1-476B-450A-A3FE-E4C0E7C48F68}"/>
              </a:ext>
            </a:extLst>
          </p:cNvPr>
          <p:cNvSpPr txBox="1"/>
          <p:nvPr/>
        </p:nvSpPr>
        <p:spPr>
          <a:xfrm>
            <a:off x="4162095" y="2139139"/>
            <a:ext cx="3985524" cy="646331"/>
          </a:xfrm>
          <a:prstGeom prst="rect">
            <a:avLst/>
          </a:prstGeom>
          <a:noFill/>
        </p:spPr>
        <p:txBody>
          <a:bodyPr wrap="square" rtlCol="0">
            <a:spAutoFit/>
          </a:bodyPr>
          <a:lstStyle/>
          <a:p>
            <a:r>
              <a:rPr kumimoji="1" lang="en-US" altLang="ja-JP" dirty="0"/>
              <a:t>Button -&gt; </a:t>
            </a:r>
            <a:r>
              <a:rPr lang="ja-JP" altLang="en-US" dirty="0"/>
              <a:t>高さ </a:t>
            </a:r>
            <a:r>
              <a:rPr lang="en-US" altLang="ja-JP" dirty="0"/>
              <a:t>– </a:t>
            </a:r>
            <a:r>
              <a:rPr lang="ja-JP" altLang="en-US" dirty="0"/>
              <a:t>横幅</a:t>
            </a:r>
            <a:r>
              <a:rPr kumimoji="1" lang="en-US" altLang="ja-JP" dirty="0"/>
              <a:t>: 300px</a:t>
            </a:r>
            <a:br>
              <a:rPr kumimoji="1" lang="en-US" altLang="ja-JP" dirty="0"/>
            </a:br>
            <a:r>
              <a:rPr kumimoji="1" lang="en-US" altLang="ja-JP" dirty="0"/>
              <a:t>		    </a:t>
            </a:r>
            <a:r>
              <a:rPr kumimoji="1" lang="ja-JP" altLang="en-US" dirty="0"/>
              <a:t>フォントサイズ</a:t>
            </a:r>
            <a:r>
              <a:rPr kumimoji="1" lang="en-US" altLang="ja-JP" dirty="0"/>
              <a:t>: </a:t>
            </a:r>
            <a:r>
              <a:rPr kumimoji="1" lang="ja-JP" altLang="en-US" dirty="0"/>
              <a:t>デカ</a:t>
            </a:r>
            <a:r>
              <a:rPr kumimoji="1" lang="ja-JP" altLang="en-US" dirty="0" err="1"/>
              <a:t>め</a:t>
            </a:r>
            <a:r>
              <a:rPr kumimoji="1" lang="en-US" altLang="ja-JP" dirty="0"/>
              <a:t> </a:t>
            </a:r>
            <a:endParaRPr kumimoji="1" lang="ja-JP" altLang="en-US" dirty="0"/>
          </a:p>
        </p:txBody>
      </p:sp>
    </p:spTree>
    <p:extLst>
      <p:ext uri="{BB962C8B-B14F-4D97-AF65-F5344CB8AC3E}">
        <p14:creationId xmlns:p14="http://schemas.microsoft.com/office/powerpoint/2010/main" val="3993267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922901" y="2223852"/>
            <a:ext cx="858649" cy="603095"/>
          </a:xfrm>
        </p:spPr>
        <p:txBody>
          <a:bodyPr/>
          <a:lstStyle/>
          <a:p>
            <a:r>
              <a:rPr lang="en-US" altLang="ja-JP" sz="4000" dirty="0"/>
              <a:t>JS</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endParaRPr kumimoji="1" lang="ja-JP" altLang="en-US" dirty="0"/>
          </a:p>
        </p:txBody>
      </p:sp>
    </p:spTree>
    <p:extLst>
      <p:ext uri="{BB962C8B-B14F-4D97-AF65-F5344CB8AC3E}">
        <p14:creationId xmlns:p14="http://schemas.microsoft.com/office/powerpoint/2010/main" val="305751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で出来る事①</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892518"/>
            <a:ext cx="2826907"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38059" y="2571677"/>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2"/>
          <a:stretch>
            <a:fillRect/>
          </a:stretch>
        </p:blipFill>
        <p:spPr>
          <a:xfrm>
            <a:off x="3888380" y="3109026"/>
            <a:ext cx="5178603" cy="1683455"/>
          </a:xfrm>
          <a:prstGeom prst="rect">
            <a:avLst/>
          </a:prstGeom>
        </p:spPr>
      </p:pic>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FABD7C4-2555-4FEB-A1BA-DBAC0FCF8D06}"/>
              </a:ext>
            </a:extLst>
          </p:cNvPr>
          <p:cNvSpPr txBox="1"/>
          <p:nvPr/>
        </p:nvSpPr>
        <p:spPr>
          <a:xfrm>
            <a:off x="4162096" y="1131431"/>
            <a:ext cx="3873063" cy="646331"/>
          </a:xfrm>
          <a:prstGeom prst="rect">
            <a:avLst/>
          </a:prstGeom>
          <a:noFill/>
        </p:spPr>
        <p:txBody>
          <a:bodyPr wrap="square" rtlCol="0">
            <a:spAutoFit/>
          </a:bodyPr>
          <a:lstStyle/>
          <a:p>
            <a:r>
              <a:rPr kumimoji="1" lang="en-US" altLang="ja-JP" dirty="0"/>
              <a:t>Js</a:t>
            </a:r>
            <a:r>
              <a:rPr kumimoji="1" lang="ja-JP" altLang="en-US" dirty="0"/>
              <a:t>ファイルに定義した関数を</a:t>
            </a:r>
            <a:r>
              <a:rPr kumimoji="1" lang="en-US" altLang="ja-JP" dirty="0"/>
              <a:t>HTML</a:t>
            </a:r>
            <a:r>
              <a:rPr kumimoji="1" lang="ja-JP" altLang="en-US" dirty="0"/>
              <a:t>ファイル内で使ってきます</a:t>
            </a:r>
          </a:p>
        </p:txBody>
      </p:sp>
      <p:sp>
        <p:nvSpPr>
          <p:cNvPr id="21" name="テキスト ボックス 20">
            <a:extLst>
              <a:ext uri="{FF2B5EF4-FFF2-40B4-BE49-F238E27FC236}">
                <a16:creationId xmlns:a16="http://schemas.microsoft.com/office/drawing/2014/main" id="{24707BE1-476B-450A-A3FE-E4C0E7C48F68}"/>
              </a:ext>
            </a:extLst>
          </p:cNvPr>
          <p:cNvSpPr txBox="1"/>
          <p:nvPr/>
        </p:nvSpPr>
        <p:spPr>
          <a:xfrm>
            <a:off x="4162095" y="1847039"/>
            <a:ext cx="3985524" cy="1477328"/>
          </a:xfrm>
          <a:prstGeom prst="rect">
            <a:avLst/>
          </a:prstGeom>
          <a:noFill/>
        </p:spPr>
        <p:txBody>
          <a:bodyPr wrap="square" rtlCol="0">
            <a:spAutoFit/>
          </a:bodyPr>
          <a:lstStyle/>
          <a:p>
            <a:r>
              <a:rPr kumimoji="1" lang="en-US" altLang="ja-JP" dirty="0"/>
              <a:t>HTML</a:t>
            </a:r>
            <a:r>
              <a:rPr kumimoji="1" lang="ja-JP" altLang="en-US" dirty="0"/>
              <a:t>ファイル内の</a:t>
            </a:r>
            <a:r>
              <a:rPr kumimoji="1" lang="en-US" altLang="ja-JP" dirty="0"/>
              <a:t>&lt;script&gt;</a:t>
            </a:r>
            <a:r>
              <a:rPr lang="ja-JP" altLang="en-US" dirty="0"/>
              <a:t>タグ内は、読まれた時点で実行される</a:t>
            </a:r>
            <a:br>
              <a:rPr lang="en-US" altLang="ja-JP" dirty="0"/>
            </a:br>
            <a:r>
              <a:rPr lang="ja-JP" altLang="en-US" dirty="0"/>
              <a:t>実行されたくないものは</a:t>
            </a:r>
            <a:br>
              <a:rPr lang="en-US" altLang="ja-JP" dirty="0"/>
            </a:br>
            <a:r>
              <a:rPr lang="en-US" altLang="ja-JP" dirty="0"/>
              <a:t>function() </a:t>
            </a:r>
            <a:r>
              <a:rPr lang="ja-JP" altLang="en-US" dirty="0"/>
              <a:t>関数名 と定義しましょう</a:t>
            </a:r>
            <a:br>
              <a:rPr lang="en-US" altLang="ja-JP" dirty="0"/>
            </a:br>
            <a:endParaRPr kumimoji="1" lang="ja-JP" altLang="en-US" dirty="0"/>
          </a:p>
        </p:txBody>
      </p:sp>
      <p:pic>
        <p:nvPicPr>
          <p:cNvPr id="5" name="図 4">
            <a:extLst>
              <a:ext uri="{FF2B5EF4-FFF2-40B4-BE49-F238E27FC236}">
                <a16:creationId xmlns:a16="http://schemas.microsoft.com/office/drawing/2014/main" id="{3F380460-6E38-4F5A-99D3-D462FCD6F8FD}"/>
              </a:ext>
            </a:extLst>
          </p:cNvPr>
          <p:cNvPicPr>
            <a:picLocks noChangeAspect="1"/>
          </p:cNvPicPr>
          <p:nvPr/>
        </p:nvPicPr>
        <p:blipFill>
          <a:blip r:embed="rId3"/>
          <a:stretch>
            <a:fillRect/>
          </a:stretch>
        </p:blipFill>
        <p:spPr>
          <a:xfrm>
            <a:off x="188661" y="1169517"/>
            <a:ext cx="3130370" cy="1349052"/>
          </a:xfrm>
          <a:prstGeom prst="rect">
            <a:avLst/>
          </a:prstGeom>
        </p:spPr>
      </p:pic>
      <p:pic>
        <p:nvPicPr>
          <p:cNvPr id="8" name="図 7">
            <a:extLst>
              <a:ext uri="{FF2B5EF4-FFF2-40B4-BE49-F238E27FC236}">
                <a16:creationId xmlns:a16="http://schemas.microsoft.com/office/drawing/2014/main" id="{09590F3D-A38B-450E-A864-09759B26E8EC}"/>
              </a:ext>
            </a:extLst>
          </p:cNvPr>
          <p:cNvPicPr>
            <a:picLocks noChangeAspect="1"/>
          </p:cNvPicPr>
          <p:nvPr/>
        </p:nvPicPr>
        <p:blipFill>
          <a:blip r:embed="rId4"/>
          <a:stretch>
            <a:fillRect/>
          </a:stretch>
        </p:blipFill>
        <p:spPr>
          <a:xfrm>
            <a:off x="195494" y="2811524"/>
            <a:ext cx="2774962" cy="1900176"/>
          </a:xfrm>
          <a:prstGeom prst="rect">
            <a:avLst/>
          </a:prstGeom>
        </p:spPr>
      </p:pic>
      <p:sp>
        <p:nvSpPr>
          <p:cNvPr id="20" name="テキスト ボックス 19">
            <a:extLst>
              <a:ext uri="{FF2B5EF4-FFF2-40B4-BE49-F238E27FC236}">
                <a16:creationId xmlns:a16="http://schemas.microsoft.com/office/drawing/2014/main" id="{CEC973C8-118D-4ADA-8585-8F417F72A4AC}"/>
              </a:ext>
            </a:extLst>
          </p:cNvPr>
          <p:cNvSpPr txBox="1"/>
          <p:nvPr/>
        </p:nvSpPr>
        <p:spPr>
          <a:xfrm>
            <a:off x="1926607" y="3654183"/>
            <a:ext cx="1038359" cy="215444"/>
          </a:xfrm>
          <a:prstGeom prst="rect">
            <a:avLst/>
          </a:prstGeom>
          <a:noFill/>
        </p:spPr>
        <p:txBody>
          <a:bodyPr wrap="square" rtlCol="0">
            <a:spAutoFit/>
          </a:bodyPr>
          <a:lstStyle/>
          <a:p>
            <a:r>
              <a:rPr lang="en-US" altLang="ja-JP" sz="800" dirty="0">
                <a:solidFill>
                  <a:schemeClr val="bg1"/>
                </a:solidFill>
              </a:rPr>
              <a:t>※</a:t>
            </a:r>
            <a:r>
              <a:rPr lang="ja-JP" altLang="en-US" sz="800" dirty="0">
                <a:solidFill>
                  <a:schemeClr val="bg1"/>
                </a:solidFill>
              </a:rPr>
              <a:t>ソース読み込み</a:t>
            </a:r>
            <a:endParaRPr kumimoji="1" lang="ja-JP" altLang="en-US" sz="800" dirty="0">
              <a:solidFill>
                <a:schemeClr val="bg1"/>
              </a:solidFill>
            </a:endParaRPr>
          </a:p>
        </p:txBody>
      </p:sp>
      <p:cxnSp>
        <p:nvCxnSpPr>
          <p:cNvPr id="11" name="コネクタ: カギ線 10">
            <a:extLst>
              <a:ext uri="{FF2B5EF4-FFF2-40B4-BE49-F238E27FC236}">
                <a16:creationId xmlns:a16="http://schemas.microsoft.com/office/drawing/2014/main" id="{B2B5E7C3-53C2-488E-B155-2899DC7B9313}"/>
              </a:ext>
            </a:extLst>
          </p:cNvPr>
          <p:cNvCxnSpPr>
            <a:cxnSpLocks/>
          </p:cNvCxnSpPr>
          <p:nvPr/>
        </p:nvCxnSpPr>
        <p:spPr>
          <a:xfrm rot="5400000" flipH="1" flipV="1">
            <a:off x="-14713" y="2777463"/>
            <a:ext cx="2603001" cy="592375"/>
          </a:xfrm>
          <a:prstGeom prst="bentConnector3">
            <a:avLst>
              <a:gd name="adj1" fmla="val 99766"/>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101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で出来る事②</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3130370" cy="400110"/>
          </a:xfrm>
          <a:prstGeom prst="rect">
            <a:avLst/>
          </a:prstGeom>
          <a:noFill/>
        </p:spPr>
        <p:txBody>
          <a:bodyPr wrap="square" rtlCol="0">
            <a:spAutoFit/>
          </a:bodyPr>
          <a:lstStyle/>
          <a:p>
            <a:r>
              <a:rPr kumimoji="1" lang="ja-JP" altLang="en-US" sz="2000" dirty="0"/>
              <a:t>画面にボタンを追加する</a:t>
            </a:r>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892518"/>
            <a:ext cx="2826907" cy="276999"/>
          </a:xfrm>
          <a:prstGeom prst="rect">
            <a:avLst/>
          </a:prstGeom>
          <a:noFill/>
        </p:spPr>
        <p:txBody>
          <a:bodyPr wrap="square" rtlCol="0">
            <a:spAutoFit/>
          </a:bodyPr>
          <a:lstStyle/>
          <a:p>
            <a:r>
              <a:rPr lang="en-US" altLang="ja-JP" sz="1200" dirty="0"/>
              <a:t>sample.html</a:t>
            </a:r>
            <a:endParaRPr lang="ja-JP" altLang="en-US" sz="1200" dirty="0"/>
          </a:p>
        </p:txBody>
      </p:sp>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EC973C8-118D-4ADA-8585-8F417F72A4AC}"/>
              </a:ext>
            </a:extLst>
          </p:cNvPr>
          <p:cNvSpPr txBox="1"/>
          <p:nvPr/>
        </p:nvSpPr>
        <p:spPr>
          <a:xfrm>
            <a:off x="1926607" y="3654183"/>
            <a:ext cx="1038359" cy="215444"/>
          </a:xfrm>
          <a:prstGeom prst="rect">
            <a:avLst/>
          </a:prstGeom>
          <a:noFill/>
        </p:spPr>
        <p:txBody>
          <a:bodyPr wrap="square" rtlCol="0">
            <a:spAutoFit/>
          </a:bodyPr>
          <a:lstStyle/>
          <a:p>
            <a:r>
              <a:rPr lang="en-US" altLang="ja-JP" sz="800" dirty="0">
                <a:solidFill>
                  <a:schemeClr val="bg1"/>
                </a:solidFill>
              </a:rPr>
              <a:t>※</a:t>
            </a:r>
            <a:r>
              <a:rPr lang="ja-JP" altLang="en-US" sz="800" dirty="0">
                <a:solidFill>
                  <a:schemeClr val="bg1"/>
                </a:solidFill>
              </a:rPr>
              <a:t>ソース読み込み</a:t>
            </a:r>
            <a:endParaRPr kumimoji="1" lang="ja-JP" altLang="en-US" sz="800" dirty="0">
              <a:solidFill>
                <a:schemeClr val="bg1"/>
              </a:solidFill>
            </a:endParaRPr>
          </a:p>
        </p:txBody>
      </p:sp>
      <p:pic>
        <p:nvPicPr>
          <p:cNvPr id="6" name="図 5">
            <a:extLst>
              <a:ext uri="{FF2B5EF4-FFF2-40B4-BE49-F238E27FC236}">
                <a16:creationId xmlns:a16="http://schemas.microsoft.com/office/drawing/2014/main" id="{DEF43CCC-AC3C-49E6-B4F8-71B157F3DA2A}"/>
              </a:ext>
            </a:extLst>
          </p:cNvPr>
          <p:cNvPicPr>
            <a:picLocks noChangeAspect="1"/>
          </p:cNvPicPr>
          <p:nvPr/>
        </p:nvPicPr>
        <p:blipFill>
          <a:blip r:embed="rId2"/>
          <a:stretch>
            <a:fillRect/>
          </a:stretch>
        </p:blipFill>
        <p:spPr>
          <a:xfrm>
            <a:off x="183249" y="1246586"/>
            <a:ext cx="3705131" cy="3299526"/>
          </a:xfrm>
          <a:prstGeom prst="rect">
            <a:avLst/>
          </a:prstGeom>
        </p:spPr>
      </p:pic>
      <p:pic>
        <p:nvPicPr>
          <p:cNvPr id="12" name="図 11">
            <a:extLst>
              <a:ext uri="{FF2B5EF4-FFF2-40B4-BE49-F238E27FC236}">
                <a16:creationId xmlns:a16="http://schemas.microsoft.com/office/drawing/2014/main" id="{B3F7636E-18A9-46EB-800B-DD6BAF4F86C0}"/>
              </a:ext>
            </a:extLst>
          </p:cNvPr>
          <p:cNvPicPr>
            <a:picLocks noChangeAspect="1"/>
          </p:cNvPicPr>
          <p:nvPr/>
        </p:nvPicPr>
        <p:blipFill>
          <a:blip r:embed="rId3"/>
          <a:stretch>
            <a:fillRect/>
          </a:stretch>
        </p:blipFill>
        <p:spPr>
          <a:xfrm>
            <a:off x="3979378" y="1246586"/>
            <a:ext cx="3177072" cy="1528364"/>
          </a:xfrm>
          <a:prstGeom prst="rect">
            <a:avLst/>
          </a:prstGeom>
        </p:spPr>
      </p:pic>
      <p:pic>
        <p:nvPicPr>
          <p:cNvPr id="14" name="図 13">
            <a:extLst>
              <a:ext uri="{FF2B5EF4-FFF2-40B4-BE49-F238E27FC236}">
                <a16:creationId xmlns:a16="http://schemas.microsoft.com/office/drawing/2014/main" id="{932FB743-6513-4C37-93CC-C8A0A49B8D1C}"/>
              </a:ext>
            </a:extLst>
          </p:cNvPr>
          <p:cNvPicPr>
            <a:picLocks noChangeAspect="1"/>
          </p:cNvPicPr>
          <p:nvPr/>
        </p:nvPicPr>
        <p:blipFill>
          <a:blip r:embed="rId4"/>
          <a:stretch>
            <a:fillRect/>
          </a:stretch>
        </p:blipFill>
        <p:spPr>
          <a:xfrm>
            <a:off x="5191218" y="2902381"/>
            <a:ext cx="3705132" cy="1643731"/>
          </a:xfrm>
          <a:prstGeom prst="rect">
            <a:avLst/>
          </a:prstGeom>
        </p:spPr>
      </p:pic>
    </p:spTree>
    <p:extLst>
      <p:ext uri="{BB962C8B-B14F-4D97-AF65-F5344CB8AC3E}">
        <p14:creationId xmlns:p14="http://schemas.microsoft.com/office/powerpoint/2010/main" val="428650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で出来る事③</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420530" y="942375"/>
            <a:ext cx="903340"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420530" y="2586029"/>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2"/>
          <a:stretch>
            <a:fillRect/>
          </a:stretch>
        </p:blipFill>
        <p:spPr>
          <a:xfrm>
            <a:off x="3200400" y="3370477"/>
            <a:ext cx="4374333" cy="1422004"/>
          </a:xfrm>
          <a:prstGeom prst="rect">
            <a:avLst/>
          </a:prstGeom>
        </p:spPr>
      </p:pic>
      <p:pic>
        <p:nvPicPr>
          <p:cNvPr id="12" name="図 11">
            <a:extLst>
              <a:ext uri="{FF2B5EF4-FFF2-40B4-BE49-F238E27FC236}">
                <a16:creationId xmlns:a16="http://schemas.microsoft.com/office/drawing/2014/main" id="{C8F910EB-78B2-4BD3-B595-DA40949B5D4A}"/>
              </a:ext>
            </a:extLst>
          </p:cNvPr>
          <p:cNvPicPr>
            <a:picLocks noChangeAspect="1"/>
          </p:cNvPicPr>
          <p:nvPr/>
        </p:nvPicPr>
        <p:blipFill>
          <a:blip r:embed="rId3"/>
          <a:stretch>
            <a:fillRect/>
          </a:stretch>
        </p:blipFill>
        <p:spPr>
          <a:xfrm>
            <a:off x="138060" y="2844176"/>
            <a:ext cx="2374900" cy="1835458"/>
          </a:xfrm>
          <a:prstGeom prst="rect">
            <a:avLst/>
          </a:prstGeom>
        </p:spPr>
      </p:pic>
      <p:pic>
        <p:nvPicPr>
          <p:cNvPr id="14" name="図 13">
            <a:extLst>
              <a:ext uri="{FF2B5EF4-FFF2-40B4-BE49-F238E27FC236}">
                <a16:creationId xmlns:a16="http://schemas.microsoft.com/office/drawing/2014/main" id="{BADDED6F-ED23-423F-B051-3C871C381066}"/>
              </a:ext>
            </a:extLst>
          </p:cNvPr>
          <p:cNvPicPr>
            <a:picLocks noChangeAspect="1"/>
          </p:cNvPicPr>
          <p:nvPr/>
        </p:nvPicPr>
        <p:blipFill>
          <a:blip r:embed="rId4"/>
          <a:stretch>
            <a:fillRect/>
          </a:stretch>
        </p:blipFill>
        <p:spPr>
          <a:xfrm>
            <a:off x="138059" y="1236421"/>
            <a:ext cx="4337286" cy="1261567"/>
          </a:xfrm>
          <a:prstGeom prst="rect">
            <a:avLst/>
          </a:prstGeom>
        </p:spPr>
      </p:pic>
      <p:cxnSp>
        <p:nvCxnSpPr>
          <p:cNvPr id="23" name="直線矢印コネクタ 22">
            <a:extLst>
              <a:ext uri="{FF2B5EF4-FFF2-40B4-BE49-F238E27FC236}">
                <a16:creationId xmlns:a16="http://schemas.microsoft.com/office/drawing/2014/main" id="{0051E430-E9F8-4B32-AE2A-D8C6234638DC}"/>
              </a:ext>
            </a:extLst>
          </p:cNvPr>
          <p:cNvCxnSpPr>
            <a:cxnSpLocks/>
          </p:cNvCxnSpPr>
          <p:nvPr/>
        </p:nvCxnSpPr>
        <p:spPr>
          <a:xfrm flipV="1">
            <a:off x="1803400" y="1761670"/>
            <a:ext cx="642386" cy="240393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コネクタ: カギ線 25">
            <a:extLst>
              <a:ext uri="{FF2B5EF4-FFF2-40B4-BE49-F238E27FC236}">
                <a16:creationId xmlns:a16="http://schemas.microsoft.com/office/drawing/2014/main" id="{5885F035-0D20-49D2-AFB3-D199A9CA6B55}"/>
              </a:ext>
            </a:extLst>
          </p:cNvPr>
          <p:cNvCxnSpPr>
            <a:cxnSpLocks/>
          </p:cNvCxnSpPr>
          <p:nvPr/>
        </p:nvCxnSpPr>
        <p:spPr>
          <a:xfrm flipV="1">
            <a:off x="1995661" y="3968750"/>
            <a:ext cx="1157162" cy="196850"/>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テキスト ボックス 31">
            <a:extLst>
              <a:ext uri="{FF2B5EF4-FFF2-40B4-BE49-F238E27FC236}">
                <a16:creationId xmlns:a16="http://schemas.microsoft.com/office/drawing/2014/main" id="{24A847A1-6B54-4D50-93E9-0518FE129C39}"/>
              </a:ext>
            </a:extLst>
          </p:cNvPr>
          <p:cNvSpPr txBox="1"/>
          <p:nvPr/>
        </p:nvSpPr>
        <p:spPr>
          <a:xfrm>
            <a:off x="2512960" y="3061318"/>
            <a:ext cx="1877437" cy="276999"/>
          </a:xfrm>
          <a:prstGeom prst="rect">
            <a:avLst/>
          </a:prstGeom>
          <a:noFill/>
        </p:spPr>
        <p:txBody>
          <a:bodyPr wrap="none" rtlCol="0">
            <a:spAutoFit/>
          </a:bodyPr>
          <a:lstStyle/>
          <a:p>
            <a:r>
              <a:rPr kumimoji="1" lang="ja-JP" altLang="en-US" sz="1200" dirty="0"/>
              <a:t>クリックイベントを追加</a:t>
            </a:r>
          </a:p>
        </p:txBody>
      </p:sp>
      <p:pic>
        <p:nvPicPr>
          <p:cNvPr id="34" name="図 33">
            <a:extLst>
              <a:ext uri="{FF2B5EF4-FFF2-40B4-BE49-F238E27FC236}">
                <a16:creationId xmlns:a16="http://schemas.microsoft.com/office/drawing/2014/main" id="{187F3CD6-D7B1-4823-86E4-42E9FB1B81AB}"/>
              </a:ext>
            </a:extLst>
          </p:cNvPr>
          <p:cNvPicPr>
            <a:picLocks noChangeAspect="1"/>
          </p:cNvPicPr>
          <p:nvPr/>
        </p:nvPicPr>
        <p:blipFill>
          <a:blip r:embed="rId5"/>
          <a:stretch>
            <a:fillRect/>
          </a:stretch>
        </p:blipFill>
        <p:spPr>
          <a:xfrm>
            <a:off x="4898265" y="974797"/>
            <a:ext cx="3599901" cy="1835458"/>
          </a:xfrm>
          <a:prstGeom prst="rect">
            <a:avLst/>
          </a:prstGeom>
        </p:spPr>
      </p:pic>
      <p:sp>
        <p:nvSpPr>
          <p:cNvPr id="35" name="テキスト ボックス 34">
            <a:extLst>
              <a:ext uri="{FF2B5EF4-FFF2-40B4-BE49-F238E27FC236}">
                <a16:creationId xmlns:a16="http://schemas.microsoft.com/office/drawing/2014/main" id="{1FB228CB-7991-4885-9C49-5463554F9AF6}"/>
              </a:ext>
            </a:extLst>
          </p:cNvPr>
          <p:cNvSpPr txBox="1"/>
          <p:nvPr/>
        </p:nvSpPr>
        <p:spPr>
          <a:xfrm>
            <a:off x="4820778" y="2962583"/>
            <a:ext cx="1723549" cy="276999"/>
          </a:xfrm>
          <a:prstGeom prst="rect">
            <a:avLst/>
          </a:prstGeom>
          <a:noFill/>
        </p:spPr>
        <p:txBody>
          <a:bodyPr wrap="none" rtlCol="0">
            <a:spAutoFit/>
          </a:bodyPr>
          <a:lstStyle/>
          <a:p>
            <a:r>
              <a:rPr kumimoji="1" lang="ja-JP" altLang="en-US" sz="1200" dirty="0"/>
              <a:t>クリックすると</a:t>
            </a:r>
            <a:r>
              <a:rPr kumimoji="1" lang="ja-JP" altLang="en-US" sz="1200" dirty="0" err="1"/>
              <a:t>、、、</a:t>
            </a:r>
            <a:endParaRPr kumimoji="1" lang="ja-JP" altLang="en-US" sz="1200" dirty="0"/>
          </a:p>
        </p:txBody>
      </p:sp>
      <p:sp>
        <p:nvSpPr>
          <p:cNvPr id="36" name="テキスト ボックス 35">
            <a:extLst>
              <a:ext uri="{FF2B5EF4-FFF2-40B4-BE49-F238E27FC236}">
                <a16:creationId xmlns:a16="http://schemas.microsoft.com/office/drawing/2014/main" id="{D63AB60C-974A-4E93-8DD4-8042155BDAD6}"/>
              </a:ext>
            </a:extLst>
          </p:cNvPr>
          <p:cNvSpPr txBox="1"/>
          <p:nvPr/>
        </p:nvSpPr>
        <p:spPr>
          <a:xfrm>
            <a:off x="65877" y="930931"/>
            <a:ext cx="389850" cy="338554"/>
          </a:xfrm>
          <a:prstGeom prst="rect">
            <a:avLst/>
          </a:prstGeom>
          <a:noFill/>
        </p:spPr>
        <p:txBody>
          <a:bodyPr wrap="none" rtlCol="0">
            <a:spAutoFit/>
          </a:bodyPr>
          <a:lstStyle/>
          <a:p>
            <a:r>
              <a:rPr kumimoji="1" lang="ja-JP" altLang="en-US" sz="1600" dirty="0"/>
              <a:t>①</a:t>
            </a:r>
          </a:p>
        </p:txBody>
      </p:sp>
      <p:sp>
        <p:nvSpPr>
          <p:cNvPr id="37" name="テキスト ボックス 36">
            <a:extLst>
              <a:ext uri="{FF2B5EF4-FFF2-40B4-BE49-F238E27FC236}">
                <a16:creationId xmlns:a16="http://schemas.microsoft.com/office/drawing/2014/main" id="{AC75AE8B-D312-4C14-BD34-4E845F18BAF5}"/>
              </a:ext>
            </a:extLst>
          </p:cNvPr>
          <p:cNvSpPr txBox="1"/>
          <p:nvPr/>
        </p:nvSpPr>
        <p:spPr>
          <a:xfrm>
            <a:off x="82412" y="2571750"/>
            <a:ext cx="389850" cy="338554"/>
          </a:xfrm>
          <a:prstGeom prst="rect">
            <a:avLst/>
          </a:prstGeom>
          <a:noFill/>
        </p:spPr>
        <p:txBody>
          <a:bodyPr wrap="none" rtlCol="0">
            <a:spAutoFit/>
          </a:bodyPr>
          <a:lstStyle/>
          <a:p>
            <a:r>
              <a:rPr lang="ja-JP" altLang="en-US" sz="1600" dirty="0"/>
              <a:t>②</a:t>
            </a:r>
            <a:endParaRPr kumimoji="1" lang="ja-JP" altLang="en-US" sz="1600" dirty="0"/>
          </a:p>
        </p:txBody>
      </p:sp>
      <p:sp>
        <p:nvSpPr>
          <p:cNvPr id="38" name="テキスト ボックス 37">
            <a:extLst>
              <a:ext uri="{FF2B5EF4-FFF2-40B4-BE49-F238E27FC236}">
                <a16:creationId xmlns:a16="http://schemas.microsoft.com/office/drawing/2014/main" id="{996FD438-5CFD-4E3C-834B-AD9C893C2849}"/>
              </a:ext>
            </a:extLst>
          </p:cNvPr>
          <p:cNvSpPr txBox="1"/>
          <p:nvPr/>
        </p:nvSpPr>
        <p:spPr>
          <a:xfrm>
            <a:off x="2857587" y="3443735"/>
            <a:ext cx="389850" cy="338554"/>
          </a:xfrm>
          <a:prstGeom prst="rect">
            <a:avLst/>
          </a:prstGeom>
          <a:noFill/>
        </p:spPr>
        <p:txBody>
          <a:bodyPr wrap="none" rtlCol="0">
            <a:spAutoFit/>
          </a:bodyPr>
          <a:lstStyle/>
          <a:p>
            <a:r>
              <a:rPr kumimoji="1" lang="ja-JP" altLang="en-US" sz="1600" dirty="0"/>
              <a:t>③</a:t>
            </a:r>
          </a:p>
        </p:txBody>
      </p:sp>
      <p:sp>
        <p:nvSpPr>
          <p:cNvPr id="39" name="テキスト ボックス 38">
            <a:extLst>
              <a:ext uri="{FF2B5EF4-FFF2-40B4-BE49-F238E27FC236}">
                <a16:creationId xmlns:a16="http://schemas.microsoft.com/office/drawing/2014/main" id="{72747913-D5B3-4F99-B4EE-ED2C02280DD7}"/>
              </a:ext>
            </a:extLst>
          </p:cNvPr>
          <p:cNvSpPr txBox="1"/>
          <p:nvPr/>
        </p:nvSpPr>
        <p:spPr>
          <a:xfrm>
            <a:off x="8042917" y="2844176"/>
            <a:ext cx="389850" cy="338554"/>
          </a:xfrm>
          <a:prstGeom prst="rect">
            <a:avLst/>
          </a:prstGeom>
          <a:noFill/>
        </p:spPr>
        <p:txBody>
          <a:bodyPr wrap="none" rtlCol="0">
            <a:spAutoFit/>
          </a:bodyPr>
          <a:lstStyle/>
          <a:p>
            <a:r>
              <a:rPr lang="ja-JP" altLang="en-US" sz="1600" dirty="0"/>
              <a:t>④</a:t>
            </a:r>
            <a:endParaRPr kumimoji="1" lang="ja-JP" altLang="en-US" sz="1600" dirty="0"/>
          </a:p>
        </p:txBody>
      </p:sp>
      <p:sp>
        <p:nvSpPr>
          <p:cNvPr id="40" name="正方形/長方形 39">
            <a:extLst>
              <a:ext uri="{FF2B5EF4-FFF2-40B4-BE49-F238E27FC236}">
                <a16:creationId xmlns:a16="http://schemas.microsoft.com/office/drawing/2014/main" id="{43EAED9B-B2FF-4D4C-BE81-90CEAC5752D2}"/>
              </a:ext>
            </a:extLst>
          </p:cNvPr>
          <p:cNvSpPr/>
          <p:nvPr/>
        </p:nvSpPr>
        <p:spPr>
          <a:xfrm>
            <a:off x="6178550" y="1761670"/>
            <a:ext cx="749274" cy="11793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DEA6743E-D35F-4EF9-A93D-2F77BA093C04}"/>
              </a:ext>
            </a:extLst>
          </p:cNvPr>
          <p:cNvSpPr txBox="1"/>
          <p:nvPr/>
        </p:nvSpPr>
        <p:spPr>
          <a:xfrm>
            <a:off x="6088224" y="1932814"/>
            <a:ext cx="1600200" cy="461665"/>
          </a:xfrm>
          <a:prstGeom prst="rect">
            <a:avLst/>
          </a:prstGeom>
          <a:noFill/>
        </p:spPr>
        <p:txBody>
          <a:bodyPr wrap="square" rtlCol="0">
            <a:spAutoFit/>
          </a:bodyPr>
          <a:lstStyle/>
          <a:p>
            <a:r>
              <a:rPr lang="en-US" altLang="ja-JP" sz="800" dirty="0"/>
              <a:t>sample.html</a:t>
            </a:r>
            <a:r>
              <a:rPr lang="ja-JP" altLang="en-US" sz="800" dirty="0"/>
              <a:t>で渡した</a:t>
            </a:r>
            <a:r>
              <a:rPr lang="en-US" altLang="ja-JP" sz="800" dirty="0"/>
              <a:t>’</a:t>
            </a:r>
            <a:r>
              <a:rPr lang="ja-JP" altLang="en-US" sz="800" dirty="0"/>
              <a:t>牡丹です</a:t>
            </a:r>
            <a:r>
              <a:rPr lang="en-US" altLang="ja-JP" sz="800" dirty="0"/>
              <a:t>’</a:t>
            </a:r>
            <a:r>
              <a:rPr lang="ja-JP" altLang="en-US" sz="800" dirty="0"/>
              <a:t>を</a:t>
            </a:r>
            <a:br>
              <a:rPr lang="en-US" altLang="ja-JP" sz="800" dirty="0"/>
            </a:br>
            <a:r>
              <a:rPr lang="en-US" altLang="ja-JP" sz="800" dirty="0"/>
              <a:t>global.js</a:t>
            </a:r>
            <a:r>
              <a:rPr lang="ja-JP" altLang="en-US" sz="800" dirty="0"/>
              <a:t>で受け取って表示</a:t>
            </a:r>
            <a:endParaRPr kumimoji="1" lang="ja-JP" altLang="en-US" sz="800" dirty="0"/>
          </a:p>
        </p:txBody>
      </p:sp>
    </p:spTree>
    <p:extLst>
      <p:ext uri="{BB962C8B-B14F-4D97-AF65-F5344CB8AC3E}">
        <p14:creationId xmlns:p14="http://schemas.microsoft.com/office/powerpoint/2010/main" val="66342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研修内容の説明</a:t>
            </a:r>
          </a:p>
        </p:txBody>
      </p:sp>
    </p:spTree>
    <p:extLst>
      <p:ext uri="{BB962C8B-B14F-4D97-AF65-F5344CB8AC3E}">
        <p14:creationId xmlns:p14="http://schemas.microsoft.com/office/powerpoint/2010/main" val="232556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649851" y="2122252"/>
            <a:ext cx="2020699" cy="603095"/>
          </a:xfrm>
        </p:spPr>
        <p:txBody>
          <a:bodyPr/>
          <a:lstStyle/>
          <a:p>
            <a:r>
              <a:rPr lang="en-US" altLang="ja-JP" sz="4000" dirty="0" err="1"/>
              <a:t>JQuery</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endParaRPr kumimoji="1" lang="ja-JP" altLang="en-US" dirty="0"/>
          </a:p>
        </p:txBody>
      </p:sp>
    </p:spTree>
    <p:extLst>
      <p:ext uri="{BB962C8B-B14F-4D97-AF65-F5344CB8AC3E}">
        <p14:creationId xmlns:p14="http://schemas.microsoft.com/office/powerpoint/2010/main" val="3049217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①</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1556621" y="709963"/>
            <a:ext cx="5627169" cy="400110"/>
          </a:xfrm>
          <a:prstGeom prst="rect">
            <a:avLst/>
          </a:prstGeom>
          <a:noFill/>
        </p:spPr>
        <p:txBody>
          <a:bodyPr wrap="square" rtlCol="0">
            <a:spAutoFit/>
          </a:bodyPr>
          <a:lstStyle/>
          <a:p>
            <a:r>
              <a:rPr lang="en-US" altLang="ja-JP" sz="2000" dirty="0"/>
              <a:t>HTML</a:t>
            </a:r>
            <a:r>
              <a:rPr lang="ja-JP" altLang="en-US" sz="2000" dirty="0"/>
              <a:t>ファイルに</a:t>
            </a:r>
            <a:r>
              <a:rPr lang="en-US" altLang="ja-JP" sz="2000" dirty="0" err="1"/>
              <a:t>Jquery</a:t>
            </a:r>
            <a:r>
              <a:rPr lang="ja-JP" altLang="en-US" sz="2000" dirty="0"/>
              <a:t>を読み込ませましょう</a:t>
            </a:r>
            <a:endParaRPr kumimoji="1" lang="ja-JP" altLang="en-US" sz="20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5" name="図 4">
            <a:extLst>
              <a:ext uri="{FF2B5EF4-FFF2-40B4-BE49-F238E27FC236}">
                <a16:creationId xmlns:a16="http://schemas.microsoft.com/office/drawing/2014/main" id="{CBE8592E-CAE9-42E5-AD7B-2DEAC6DC22C6}"/>
              </a:ext>
            </a:extLst>
          </p:cNvPr>
          <p:cNvPicPr>
            <a:picLocks noChangeAspect="1"/>
          </p:cNvPicPr>
          <p:nvPr/>
        </p:nvPicPr>
        <p:blipFill>
          <a:blip r:embed="rId2"/>
          <a:stretch>
            <a:fillRect/>
          </a:stretch>
        </p:blipFill>
        <p:spPr>
          <a:xfrm>
            <a:off x="188723" y="1246585"/>
            <a:ext cx="4936763" cy="2784131"/>
          </a:xfrm>
          <a:prstGeom prst="rect">
            <a:avLst/>
          </a:prstGeom>
        </p:spPr>
      </p:pic>
      <p:sp>
        <p:nvSpPr>
          <p:cNvPr id="6" name="正方形/長方形 5">
            <a:extLst>
              <a:ext uri="{FF2B5EF4-FFF2-40B4-BE49-F238E27FC236}">
                <a16:creationId xmlns:a16="http://schemas.microsoft.com/office/drawing/2014/main" id="{F8954C3D-50E1-40E6-88B2-DE6A4183D486}"/>
              </a:ext>
            </a:extLst>
          </p:cNvPr>
          <p:cNvSpPr/>
          <p:nvPr/>
        </p:nvSpPr>
        <p:spPr>
          <a:xfrm>
            <a:off x="977900" y="2056622"/>
            <a:ext cx="2463800" cy="14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BB1F953-9E8F-4E9D-8A4B-4FF374622C9D}"/>
              </a:ext>
            </a:extLst>
          </p:cNvPr>
          <p:cNvSpPr txBox="1"/>
          <p:nvPr/>
        </p:nvSpPr>
        <p:spPr>
          <a:xfrm>
            <a:off x="5265634" y="1986975"/>
            <a:ext cx="4724400" cy="584775"/>
          </a:xfrm>
          <a:prstGeom prst="rect">
            <a:avLst/>
          </a:prstGeom>
          <a:noFill/>
        </p:spPr>
        <p:txBody>
          <a:bodyPr wrap="square" rtlCol="0">
            <a:spAutoFit/>
          </a:bodyPr>
          <a:lstStyle/>
          <a:p>
            <a:r>
              <a:rPr lang="en-US" altLang="ja-JP" sz="800" dirty="0"/>
              <a:t>    &lt;script </a:t>
            </a:r>
            <a:r>
              <a:rPr lang="en-US" altLang="ja-JP" sz="800" dirty="0" err="1"/>
              <a:t>src</a:t>
            </a:r>
            <a:r>
              <a:rPr lang="en-US" altLang="ja-JP" sz="800" dirty="0"/>
              <a:t>="https://code.jquery.com/jquery-3.4.1.js" integrity="sha256-WpOohJOqMqqyKL9FccASB9O0KwACQJpFTUBLTYOVvVU="</a:t>
            </a:r>
          </a:p>
          <a:p>
            <a:r>
              <a:rPr lang="en-US" altLang="ja-JP" sz="800" dirty="0"/>
              <a:t>        </a:t>
            </a:r>
            <a:r>
              <a:rPr lang="en-US" altLang="ja-JP" sz="800" dirty="0" err="1"/>
              <a:t>crossorigin</a:t>
            </a:r>
            <a:r>
              <a:rPr lang="en-US" altLang="ja-JP" sz="800" dirty="0"/>
              <a:t>="anonymous"&gt;&lt;/script&gt;</a:t>
            </a:r>
          </a:p>
          <a:p>
            <a:endParaRPr kumimoji="1" lang="ja-JP" altLang="en-US" sz="800" dirty="0"/>
          </a:p>
        </p:txBody>
      </p:sp>
      <p:sp>
        <p:nvSpPr>
          <p:cNvPr id="9" name="テキスト ボックス 8">
            <a:extLst>
              <a:ext uri="{FF2B5EF4-FFF2-40B4-BE49-F238E27FC236}">
                <a16:creationId xmlns:a16="http://schemas.microsoft.com/office/drawing/2014/main" id="{F5B21D16-B214-484A-BE20-0030FA8F4472}"/>
              </a:ext>
            </a:extLst>
          </p:cNvPr>
          <p:cNvSpPr txBox="1"/>
          <p:nvPr/>
        </p:nvSpPr>
        <p:spPr>
          <a:xfrm>
            <a:off x="5265634" y="1569046"/>
            <a:ext cx="3956050" cy="369332"/>
          </a:xfrm>
          <a:prstGeom prst="rect">
            <a:avLst/>
          </a:prstGeom>
          <a:noFill/>
        </p:spPr>
        <p:txBody>
          <a:bodyPr wrap="square" rtlCol="0">
            <a:spAutoFit/>
          </a:bodyPr>
          <a:lstStyle/>
          <a:p>
            <a:r>
              <a:rPr kumimoji="1" lang="ja-JP" altLang="en-US" dirty="0"/>
              <a:t>↓これを追加↓</a:t>
            </a:r>
          </a:p>
        </p:txBody>
      </p:sp>
    </p:spTree>
    <p:extLst>
      <p:ext uri="{BB962C8B-B14F-4D97-AF65-F5344CB8AC3E}">
        <p14:creationId xmlns:p14="http://schemas.microsoft.com/office/powerpoint/2010/main" val="3767331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②</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1" name="図 10">
            <a:extLst>
              <a:ext uri="{FF2B5EF4-FFF2-40B4-BE49-F238E27FC236}">
                <a16:creationId xmlns:a16="http://schemas.microsoft.com/office/drawing/2014/main" id="{195DB033-2D0B-4A65-A5D4-0822557D6AB1}"/>
              </a:ext>
            </a:extLst>
          </p:cNvPr>
          <p:cNvPicPr>
            <a:picLocks noChangeAspect="1"/>
          </p:cNvPicPr>
          <p:nvPr/>
        </p:nvPicPr>
        <p:blipFill>
          <a:blip r:embed="rId2"/>
          <a:stretch>
            <a:fillRect/>
          </a:stretch>
        </p:blipFill>
        <p:spPr>
          <a:xfrm>
            <a:off x="52943" y="1290322"/>
            <a:ext cx="4247619" cy="2347619"/>
          </a:xfrm>
          <a:prstGeom prst="rect">
            <a:avLst/>
          </a:prstGeom>
        </p:spPr>
      </p:pic>
      <p:pic>
        <p:nvPicPr>
          <p:cNvPr id="18" name="図 17">
            <a:extLst>
              <a:ext uri="{FF2B5EF4-FFF2-40B4-BE49-F238E27FC236}">
                <a16:creationId xmlns:a16="http://schemas.microsoft.com/office/drawing/2014/main" id="{6271BC16-9EFE-4842-A1D3-F0969D5909A9}"/>
              </a:ext>
            </a:extLst>
          </p:cNvPr>
          <p:cNvPicPr>
            <a:picLocks noChangeAspect="1"/>
          </p:cNvPicPr>
          <p:nvPr/>
        </p:nvPicPr>
        <p:blipFill>
          <a:blip r:embed="rId3"/>
          <a:stretch>
            <a:fillRect/>
          </a:stretch>
        </p:blipFill>
        <p:spPr>
          <a:xfrm>
            <a:off x="5288107" y="1246586"/>
            <a:ext cx="2853500" cy="2796430"/>
          </a:xfrm>
          <a:prstGeom prst="rect">
            <a:avLst/>
          </a:prstGeom>
        </p:spPr>
      </p:pic>
      <p:sp>
        <p:nvSpPr>
          <p:cNvPr id="20" name="正方形/長方形 19">
            <a:extLst>
              <a:ext uri="{FF2B5EF4-FFF2-40B4-BE49-F238E27FC236}">
                <a16:creationId xmlns:a16="http://schemas.microsoft.com/office/drawing/2014/main" id="{324DF725-9C5A-490A-BD3C-5E25265CE688}"/>
              </a:ext>
            </a:extLst>
          </p:cNvPr>
          <p:cNvSpPr/>
          <p:nvPr/>
        </p:nvSpPr>
        <p:spPr>
          <a:xfrm>
            <a:off x="5867400" y="2203450"/>
            <a:ext cx="641350" cy="254000"/>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CC9C6B3-C2C4-4D0D-AA04-AFB4A20DB429}"/>
              </a:ext>
            </a:extLst>
          </p:cNvPr>
          <p:cNvSpPr txBox="1"/>
          <p:nvPr/>
        </p:nvSpPr>
        <p:spPr>
          <a:xfrm>
            <a:off x="5867400" y="1857971"/>
            <a:ext cx="2413907" cy="369332"/>
          </a:xfrm>
          <a:prstGeom prst="rect">
            <a:avLst/>
          </a:prstGeom>
          <a:noFill/>
        </p:spPr>
        <p:txBody>
          <a:bodyPr wrap="square" rtlCol="0">
            <a:spAutoFit/>
          </a:bodyPr>
          <a:lstStyle/>
          <a:p>
            <a:r>
              <a:rPr lang="ja-JP" altLang="en-US" dirty="0"/>
              <a:t>ボタンが追加される</a:t>
            </a:r>
            <a:endParaRPr kumimoji="1" lang="ja-JP" altLang="en-US" dirty="0"/>
          </a:p>
        </p:txBody>
      </p:sp>
      <p:sp>
        <p:nvSpPr>
          <p:cNvPr id="33" name="テキスト ボックス 32">
            <a:extLst>
              <a:ext uri="{FF2B5EF4-FFF2-40B4-BE49-F238E27FC236}">
                <a16:creationId xmlns:a16="http://schemas.microsoft.com/office/drawing/2014/main" id="{AAB2BF8D-51A8-419F-91ED-126F322A474E}"/>
              </a:ext>
            </a:extLst>
          </p:cNvPr>
          <p:cNvSpPr txBox="1"/>
          <p:nvPr/>
        </p:nvSpPr>
        <p:spPr>
          <a:xfrm>
            <a:off x="321527" y="3760845"/>
            <a:ext cx="2980473" cy="369332"/>
          </a:xfrm>
          <a:prstGeom prst="rect">
            <a:avLst/>
          </a:prstGeom>
          <a:noFill/>
        </p:spPr>
        <p:txBody>
          <a:bodyPr wrap="square" rtlCol="0">
            <a:spAutoFit/>
          </a:bodyPr>
          <a:lstStyle/>
          <a:p>
            <a:r>
              <a:rPr kumimoji="1" lang="en-US" altLang="ja-JP" dirty="0"/>
              <a:t>$(‘</a:t>
            </a:r>
            <a:r>
              <a:rPr kumimoji="1" lang="ja-JP" altLang="en-US" dirty="0"/>
              <a:t>要素名</a:t>
            </a:r>
            <a:r>
              <a:rPr kumimoji="1" lang="en-US" altLang="ja-JP" dirty="0"/>
              <a:t>’).Method()</a:t>
            </a:r>
            <a:endParaRPr kumimoji="1" lang="ja-JP" altLang="en-US" dirty="0"/>
          </a:p>
        </p:txBody>
      </p:sp>
      <p:sp>
        <p:nvSpPr>
          <p:cNvPr id="41" name="テキスト ボックス 40">
            <a:extLst>
              <a:ext uri="{FF2B5EF4-FFF2-40B4-BE49-F238E27FC236}">
                <a16:creationId xmlns:a16="http://schemas.microsoft.com/office/drawing/2014/main" id="{6F35075C-13D1-4385-8FDA-CBF58CADEC09}"/>
              </a:ext>
            </a:extLst>
          </p:cNvPr>
          <p:cNvSpPr txBox="1"/>
          <p:nvPr/>
        </p:nvSpPr>
        <p:spPr>
          <a:xfrm>
            <a:off x="321527" y="4174564"/>
            <a:ext cx="2980473" cy="276999"/>
          </a:xfrm>
          <a:prstGeom prst="rect">
            <a:avLst/>
          </a:prstGeom>
          <a:noFill/>
        </p:spPr>
        <p:txBody>
          <a:bodyPr wrap="square" rtlCol="0">
            <a:spAutoFit/>
          </a:bodyPr>
          <a:lstStyle/>
          <a:p>
            <a:r>
              <a:rPr kumimoji="1" lang="ja-JP" altLang="en-US" sz="1200" dirty="0"/>
              <a:t>要素名は</a:t>
            </a:r>
            <a:r>
              <a:rPr kumimoji="1" lang="en-US" altLang="ja-JP" sz="1200" dirty="0"/>
              <a:t>id</a:t>
            </a:r>
            <a:r>
              <a:rPr kumimoji="1" lang="ja-JP" altLang="en-US" sz="1200" dirty="0"/>
              <a:t>指定の際は</a:t>
            </a:r>
            <a:r>
              <a:rPr kumimoji="1" lang="en-US" altLang="ja-JP" sz="1200" dirty="0"/>
              <a:t>”#</a:t>
            </a:r>
            <a:r>
              <a:rPr kumimoji="1" lang="ja-JP" altLang="en-US" sz="1200" dirty="0"/>
              <a:t>要素名</a:t>
            </a:r>
            <a:r>
              <a:rPr kumimoji="1" lang="en-US" altLang="ja-JP" sz="1200" dirty="0"/>
              <a:t>”</a:t>
            </a:r>
            <a:endParaRPr kumimoji="1" lang="ja-JP" altLang="en-US" sz="1200" dirty="0"/>
          </a:p>
        </p:txBody>
      </p:sp>
    </p:spTree>
    <p:extLst>
      <p:ext uri="{BB962C8B-B14F-4D97-AF65-F5344CB8AC3E}">
        <p14:creationId xmlns:p14="http://schemas.microsoft.com/office/powerpoint/2010/main" val="25466390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512251" y="1851048"/>
            <a:ext cx="7678549" cy="603095"/>
          </a:xfrm>
        </p:spPr>
        <p:txBody>
          <a:bodyPr/>
          <a:lstStyle/>
          <a:p>
            <a:r>
              <a:rPr lang="ja-JP" altLang="en-US" dirty="0"/>
              <a:t>なんで</a:t>
            </a:r>
            <a:r>
              <a:rPr lang="en-US" altLang="ja-JP" dirty="0"/>
              <a:t>$()</a:t>
            </a:r>
            <a:r>
              <a:rPr lang="ja-JP" altLang="en-US" dirty="0"/>
              <a:t>で使える</a:t>
            </a:r>
            <a:r>
              <a:rPr lang="ja-JP" altLang="en-US" dirty="0" err="1"/>
              <a:t>んねん</a:t>
            </a:r>
            <a:endParaRPr lang="en-US" altLang="ja-JP"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③</a:t>
            </a:r>
            <a:endParaRPr kumimoji="1" lang="ja-JP" altLang="en-US" dirty="0"/>
          </a:p>
        </p:txBody>
      </p:sp>
      <p:sp>
        <p:nvSpPr>
          <p:cNvPr id="2" name="テキスト ボックス 1">
            <a:extLst>
              <a:ext uri="{FF2B5EF4-FFF2-40B4-BE49-F238E27FC236}">
                <a16:creationId xmlns:a16="http://schemas.microsoft.com/office/drawing/2014/main" id="{0E957B6D-0A5B-4F21-896F-413E05834E11}"/>
              </a:ext>
            </a:extLst>
          </p:cNvPr>
          <p:cNvSpPr txBox="1"/>
          <p:nvPr/>
        </p:nvSpPr>
        <p:spPr>
          <a:xfrm>
            <a:off x="1732151" y="3074983"/>
            <a:ext cx="5238750" cy="369332"/>
          </a:xfrm>
          <a:prstGeom prst="rect">
            <a:avLst/>
          </a:prstGeom>
          <a:noFill/>
        </p:spPr>
        <p:txBody>
          <a:bodyPr wrap="square" rtlCol="0">
            <a:spAutoFit/>
          </a:bodyPr>
          <a:lstStyle/>
          <a:p>
            <a:r>
              <a:rPr lang="en-US" altLang="ja-JP" dirty="0">
                <a:hlinkClick r:id="rId2"/>
              </a:rPr>
              <a:t>https://code.jquery.com/jquery-3.4.1.js</a:t>
            </a:r>
            <a:endParaRPr kumimoji="1" lang="ja-JP" altLang="en-US" dirty="0"/>
          </a:p>
        </p:txBody>
      </p:sp>
      <p:sp>
        <p:nvSpPr>
          <p:cNvPr id="7" name="コンテンツ プレースホルダー 8">
            <a:extLst>
              <a:ext uri="{FF2B5EF4-FFF2-40B4-BE49-F238E27FC236}">
                <a16:creationId xmlns:a16="http://schemas.microsoft.com/office/drawing/2014/main" id="{D9F0E954-ACF8-4A7D-9AC9-05D44864D037}"/>
              </a:ext>
            </a:extLst>
          </p:cNvPr>
          <p:cNvSpPr txBox="1">
            <a:spLocks/>
          </p:cNvSpPr>
          <p:nvPr/>
        </p:nvSpPr>
        <p:spPr>
          <a:xfrm>
            <a:off x="436051" y="1163874"/>
            <a:ext cx="7678549" cy="6030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そもそも</a:t>
            </a:r>
            <a:r>
              <a:rPr lang="en-US" altLang="ja-JP" sz="4000" dirty="0" err="1"/>
              <a:t>Jquery</a:t>
            </a:r>
            <a:r>
              <a:rPr lang="ja-JP" altLang="en-US" sz="4000" dirty="0" err="1"/>
              <a:t>って</a:t>
            </a:r>
            <a:r>
              <a:rPr lang="ja-JP" altLang="en-US" sz="4000" dirty="0"/>
              <a:t>なんやねん</a:t>
            </a:r>
            <a:endParaRPr lang="en-US" altLang="ja-JP" sz="4000" dirty="0"/>
          </a:p>
        </p:txBody>
      </p:sp>
    </p:spTree>
    <p:extLst>
      <p:ext uri="{BB962C8B-B14F-4D97-AF65-F5344CB8AC3E}">
        <p14:creationId xmlns:p14="http://schemas.microsoft.com/office/powerpoint/2010/main" val="374943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③</a:t>
            </a:r>
            <a:endParaRPr kumimoji="1" lang="ja-JP" altLang="en-US" dirty="0"/>
          </a:p>
        </p:txBody>
      </p:sp>
      <p:sp>
        <p:nvSpPr>
          <p:cNvPr id="7" name="コンテンツ プレースホルダー 8">
            <a:extLst>
              <a:ext uri="{FF2B5EF4-FFF2-40B4-BE49-F238E27FC236}">
                <a16:creationId xmlns:a16="http://schemas.microsoft.com/office/drawing/2014/main" id="{D9F0E954-ACF8-4A7D-9AC9-05D44864D037}"/>
              </a:ext>
            </a:extLst>
          </p:cNvPr>
          <p:cNvSpPr txBox="1">
            <a:spLocks/>
          </p:cNvSpPr>
          <p:nvPr/>
        </p:nvSpPr>
        <p:spPr>
          <a:xfrm>
            <a:off x="436051" y="1163874"/>
            <a:ext cx="7678549" cy="6030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正体は</a:t>
            </a:r>
            <a:r>
              <a:rPr lang="en-US" altLang="ja-JP" sz="4000" dirty="0"/>
              <a:t>JS</a:t>
            </a:r>
            <a:r>
              <a:rPr lang="ja-JP" altLang="en-US" sz="4000" dirty="0"/>
              <a:t>ファイル</a:t>
            </a:r>
            <a:endParaRPr lang="en-US" altLang="ja-JP" sz="4000" dirty="0"/>
          </a:p>
        </p:txBody>
      </p:sp>
      <p:pic>
        <p:nvPicPr>
          <p:cNvPr id="8" name="図 7">
            <a:extLst>
              <a:ext uri="{FF2B5EF4-FFF2-40B4-BE49-F238E27FC236}">
                <a16:creationId xmlns:a16="http://schemas.microsoft.com/office/drawing/2014/main" id="{224A2232-70E7-43F1-A14A-21805886EE3C}"/>
              </a:ext>
            </a:extLst>
          </p:cNvPr>
          <p:cNvPicPr>
            <a:picLocks noChangeAspect="1"/>
          </p:cNvPicPr>
          <p:nvPr/>
        </p:nvPicPr>
        <p:blipFill>
          <a:blip r:embed="rId2"/>
          <a:stretch>
            <a:fillRect/>
          </a:stretch>
        </p:blipFill>
        <p:spPr>
          <a:xfrm>
            <a:off x="266819" y="1888967"/>
            <a:ext cx="2222381" cy="2571751"/>
          </a:xfrm>
          <a:prstGeom prst="rect">
            <a:avLst/>
          </a:prstGeom>
        </p:spPr>
      </p:pic>
      <p:sp>
        <p:nvSpPr>
          <p:cNvPr id="10" name="正方形/長方形 9">
            <a:extLst>
              <a:ext uri="{FF2B5EF4-FFF2-40B4-BE49-F238E27FC236}">
                <a16:creationId xmlns:a16="http://schemas.microsoft.com/office/drawing/2014/main" id="{7505DEDE-F85E-4E48-A726-D3110B4B3336}"/>
              </a:ext>
            </a:extLst>
          </p:cNvPr>
          <p:cNvSpPr/>
          <p:nvPr/>
        </p:nvSpPr>
        <p:spPr>
          <a:xfrm>
            <a:off x="350370" y="2971800"/>
            <a:ext cx="1516530" cy="14351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コンテンツ プレースホルダー 8">
            <a:extLst>
              <a:ext uri="{FF2B5EF4-FFF2-40B4-BE49-F238E27FC236}">
                <a16:creationId xmlns:a16="http://schemas.microsoft.com/office/drawing/2014/main" id="{AB20BE2E-D151-4539-99A6-1986938198A7}"/>
              </a:ext>
            </a:extLst>
          </p:cNvPr>
          <p:cNvSpPr>
            <a:spLocks noGrp="1"/>
          </p:cNvSpPr>
          <p:nvPr>
            <p:ph idx="1"/>
          </p:nvPr>
        </p:nvSpPr>
        <p:spPr>
          <a:xfrm>
            <a:off x="1950451" y="2971800"/>
            <a:ext cx="6723649" cy="1610916"/>
          </a:xfrm>
        </p:spPr>
        <p:txBody>
          <a:bodyPr/>
          <a:lstStyle/>
          <a:p>
            <a:r>
              <a:rPr lang="ja-JP" altLang="en-US" dirty="0"/>
              <a:t>なんか</a:t>
            </a:r>
            <a:r>
              <a:rPr lang="en-US" altLang="ja-JP" dirty="0"/>
              <a:t>$</a:t>
            </a:r>
            <a:r>
              <a:rPr lang="ja-JP" altLang="en-US" dirty="0"/>
              <a:t>とか</a:t>
            </a:r>
            <a:r>
              <a:rPr lang="en-US" altLang="ja-JP" dirty="0" err="1"/>
              <a:t>Jquery</a:t>
            </a:r>
            <a:r>
              <a:rPr lang="ja-JP" altLang="en-US" dirty="0"/>
              <a:t>とかを</a:t>
            </a:r>
            <a:r>
              <a:rPr lang="en-US" altLang="ja-JP" dirty="0"/>
              <a:t>window</a:t>
            </a:r>
            <a:r>
              <a:rPr lang="ja-JP" altLang="en-US" dirty="0"/>
              <a:t>に生やしてますね</a:t>
            </a:r>
            <a:br>
              <a:rPr lang="en-US" altLang="ja-JP" dirty="0"/>
            </a:br>
            <a:r>
              <a:rPr lang="ja-JP" altLang="en-US" dirty="0"/>
              <a:t>そう、</a:t>
            </a:r>
            <a:r>
              <a:rPr lang="en-US" altLang="ja-JP" dirty="0"/>
              <a:t>window</a:t>
            </a:r>
            <a:r>
              <a:rPr lang="ja-JP" altLang="en-US" dirty="0"/>
              <a:t>に追加してあるから</a:t>
            </a:r>
            <a:r>
              <a:rPr lang="en-US" altLang="ja-JP" dirty="0"/>
              <a:t>$</a:t>
            </a:r>
            <a:r>
              <a:rPr lang="ja-JP" altLang="en-US" dirty="0"/>
              <a:t>で使えるんですね</a:t>
            </a:r>
            <a:br>
              <a:rPr lang="en-US" altLang="ja-JP" dirty="0"/>
            </a:br>
            <a:br>
              <a:rPr lang="en-US" altLang="ja-JP" dirty="0"/>
            </a:br>
            <a:r>
              <a:rPr lang="ja-JP" altLang="en-US" dirty="0">
                <a:hlinkClick r:id="rId3"/>
              </a:rPr>
              <a:t>でも</a:t>
            </a:r>
            <a:r>
              <a:rPr lang="en-US" altLang="ja-JP" dirty="0">
                <a:hlinkClick r:id="rId3"/>
              </a:rPr>
              <a:t>window</a:t>
            </a:r>
            <a:r>
              <a:rPr lang="ja-JP" altLang="en-US" dirty="0" err="1">
                <a:hlinkClick r:id="rId3"/>
              </a:rPr>
              <a:t>って</a:t>
            </a:r>
            <a:r>
              <a:rPr lang="ja-JP" altLang="en-US" dirty="0">
                <a:hlinkClick r:id="rId3"/>
              </a:rPr>
              <a:t>なんやねん</a:t>
            </a:r>
            <a:br>
              <a:rPr lang="en-US" altLang="ja-JP" dirty="0"/>
            </a:br>
            <a:r>
              <a:rPr lang="ja-JP" altLang="en-US" dirty="0" err="1"/>
              <a:t>ちゅ</a:t>
            </a:r>
            <a:r>
              <a:rPr lang="ja-JP" altLang="en-US" dirty="0"/>
              <a:t>ーことは</a:t>
            </a:r>
            <a:r>
              <a:rPr lang="ja-JP" altLang="en-US" dirty="0" err="1"/>
              <a:t>、、、</a:t>
            </a:r>
            <a:r>
              <a:rPr lang="ja-JP" altLang="en-US" dirty="0"/>
              <a:t>？</a:t>
            </a:r>
            <a:endParaRPr lang="en-US" altLang="ja-JP" dirty="0"/>
          </a:p>
        </p:txBody>
      </p:sp>
    </p:spTree>
    <p:extLst>
      <p:ext uri="{BB962C8B-B14F-4D97-AF65-F5344CB8AC3E}">
        <p14:creationId xmlns:p14="http://schemas.microsoft.com/office/powerpoint/2010/main" val="1588981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④</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276522" y="661588"/>
            <a:ext cx="3787728" cy="400110"/>
          </a:xfrm>
          <a:prstGeom prst="rect">
            <a:avLst/>
          </a:prstGeom>
          <a:noFill/>
        </p:spPr>
        <p:txBody>
          <a:bodyPr wrap="square" rtlCol="0">
            <a:spAutoFit/>
          </a:bodyPr>
          <a:lstStyle/>
          <a:p>
            <a:r>
              <a:rPr kumimoji="1" lang="en-US" altLang="ja-JP" sz="2000" dirty="0"/>
              <a:t>Y(</a:t>
            </a:r>
            <a:r>
              <a:rPr kumimoji="1" lang="en-US" altLang="ja-JP" sz="2000" dirty="0" err="1"/>
              <a:t>okoi</a:t>
            </a:r>
            <a:r>
              <a:rPr kumimoji="1" lang="en-US" altLang="ja-JP" sz="2000" dirty="0"/>
              <a:t>)Query</a:t>
            </a:r>
            <a:r>
              <a:rPr kumimoji="1" lang="ja-JP" altLang="en-US" sz="2000" dirty="0"/>
              <a:t>を作ってみよう</a:t>
            </a:r>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pic>
        <p:nvPicPr>
          <p:cNvPr id="5" name="図 4">
            <a:extLst>
              <a:ext uri="{FF2B5EF4-FFF2-40B4-BE49-F238E27FC236}">
                <a16:creationId xmlns:a16="http://schemas.microsoft.com/office/drawing/2014/main" id="{50E4272A-8DDF-4033-B7C9-E93BE6FABED1}"/>
              </a:ext>
            </a:extLst>
          </p:cNvPr>
          <p:cNvPicPr>
            <a:picLocks noChangeAspect="1"/>
          </p:cNvPicPr>
          <p:nvPr/>
        </p:nvPicPr>
        <p:blipFill>
          <a:blip r:embed="rId2"/>
          <a:stretch>
            <a:fillRect/>
          </a:stretch>
        </p:blipFill>
        <p:spPr>
          <a:xfrm>
            <a:off x="203502" y="1290322"/>
            <a:ext cx="4838095" cy="2600000"/>
          </a:xfrm>
          <a:prstGeom prst="rect">
            <a:avLst/>
          </a:prstGeom>
        </p:spPr>
      </p:pic>
      <p:pic>
        <p:nvPicPr>
          <p:cNvPr id="7" name="図 6">
            <a:extLst>
              <a:ext uri="{FF2B5EF4-FFF2-40B4-BE49-F238E27FC236}">
                <a16:creationId xmlns:a16="http://schemas.microsoft.com/office/drawing/2014/main" id="{9358DDC1-2FDD-4224-8458-81A354A6DFE4}"/>
              </a:ext>
            </a:extLst>
          </p:cNvPr>
          <p:cNvPicPr>
            <a:picLocks noChangeAspect="1"/>
          </p:cNvPicPr>
          <p:nvPr/>
        </p:nvPicPr>
        <p:blipFill>
          <a:blip r:embed="rId3"/>
          <a:stretch>
            <a:fillRect/>
          </a:stretch>
        </p:blipFill>
        <p:spPr>
          <a:xfrm>
            <a:off x="5655683" y="1289049"/>
            <a:ext cx="3124309" cy="2731781"/>
          </a:xfrm>
          <a:prstGeom prst="rect">
            <a:avLst/>
          </a:prstGeom>
        </p:spPr>
      </p:pic>
      <p:sp>
        <p:nvSpPr>
          <p:cNvPr id="15" name="テキスト ボックス 14">
            <a:extLst>
              <a:ext uri="{FF2B5EF4-FFF2-40B4-BE49-F238E27FC236}">
                <a16:creationId xmlns:a16="http://schemas.microsoft.com/office/drawing/2014/main" id="{4760A26B-B17D-4030-A0F4-2D0754A72EEB}"/>
              </a:ext>
            </a:extLst>
          </p:cNvPr>
          <p:cNvSpPr txBox="1"/>
          <p:nvPr/>
        </p:nvSpPr>
        <p:spPr>
          <a:xfrm>
            <a:off x="5589301" y="1012050"/>
            <a:ext cx="2826907" cy="276999"/>
          </a:xfrm>
          <a:prstGeom prst="rect">
            <a:avLst/>
          </a:prstGeom>
          <a:noFill/>
        </p:spPr>
        <p:txBody>
          <a:bodyPr wrap="square" rtlCol="0">
            <a:spAutoFit/>
          </a:bodyPr>
          <a:lstStyle/>
          <a:p>
            <a:r>
              <a:rPr lang="en-US" altLang="ja-JP" sz="1200" dirty="0"/>
              <a:t>sample.html</a:t>
            </a:r>
            <a:endParaRPr kumimoji="1" lang="ja-JP" altLang="en-US" sz="1200" dirty="0"/>
          </a:p>
        </p:txBody>
      </p:sp>
      <p:sp>
        <p:nvSpPr>
          <p:cNvPr id="17" name="テキスト ボックス 16">
            <a:extLst>
              <a:ext uri="{FF2B5EF4-FFF2-40B4-BE49-F238E27FC236}">
                <a16:creationId xmlns:a16="http://schemas.microsoft.com/office/drawing/2014/main" id="{257B530B-2045-49CF-B580-25C9B7DE27A3}"/>
              </a:ext>
            </a:extLst>
          </p:cNvPr>
          <p:cNvSpPr txBox="1"/>
          <p:nvPr/>
        </p:nvSpPr>
        <p:spPr>
          <a:xfrm>
            <a:off x="203502" y="3980446"/>
            <a:ext cx="5278136" cy="646331"/>
          </a:xfrm>
          <a:prstGeom prst="rect">
            <a:avLst/>
          </a:prstGeom>
          <a:noFill/>
        </p:spPr>
        <p:txBody>
          <a:bodyPr wrap="square" rtlCol="0">
            <a:spAutoFit/>
          </a:bodyPr>
          <a:lstStyle/>
          <a:p>
            <a:r>
              <a:rPr lang="en-US" altLang="ja-JP" sz="1200" dirty="0"/>
              <a:t>window</a:t>
            </a:r>
            <a:r>
              <a:rPr lang="ja-JP" altLang="en-US" sz="1200" dirty="0"/>
              <a:t>に横井が生えます</a:t>
            </a:r>
            <a:br>
              <a:rPr lang="en-US" altLang="ja-JP" sz="1200" dirty="0"/>
            </a:br>
            <a:r>
              <a:rPr lang="en-US" altLang="ja-JP" sz="1200" dirty="0" err="1"/>
              <a:t>YQuery</a:t>
            </a:r>
            <a:r>
              <a:rPr lang="ja-JP" altLang="en-US" sz="1200" dirty="0"/>
              <a:t>は</a:t>
            </a:r>
            <a:r>
              <a:rPr lang="en-US" altLang="ja-JP" sz="1200" dirty="0"/>
              <a:t>HelloWorld</a:t>
            </a:r>
            <a:r>
              <a:rPr lang="ja-JP" altLang="en-US" sz="1200" dirty="0"/>
              <a:t>しか使えないようですね。</a:t>
            </a:r>
            <a:br>
              <a:rPr lang="en-US" altLang="ja-JP" sz="1200" dirty="0"/>
            </a:br>
            <a:r>
              <a:rPr lang="ja-JP" altLang="en-US" sz="1200" dirty="0"/>
              <a:t>心が優しい人は拡張してあげると良いんじゃないでしょうか。知らんけど。</a:t>
            </a:r>
            <a:endParaRPr kumimoji="1" lang="ja-JP" altLang="en-US" sz="1200" dirty="0"/>
          </a:p>
        </p:txBody>
      </p:sp>
      <p:sp>
        <p:nvSpPr>
          <p:cNvPr id="19" name="テキスト ボックス 18">
            <a:extLst>
              <a:ext uri="{FF2B5EF4-FFF2-40B4-BE49-F238E27FC236}">
                <a16:creationId xmlns:a16="http://schemas.microsoft.com/office/drawing/2014/main" id="{EDCAD468-5A78-4129-805E-BDDACF3ABF49}"/>
              </a:ext>
            </a:extLst>
          </p:cNvPr>
          <p:cNvSpPr txBox="1"/>
          <p:nvPr/>
        </p:nvSpPr>
        <p:spPr>
          <a:xfrm>
            <a:off x="5655683" y="4131450"/>
            <a:ext cx="3351198" cy="461665"/>
          </a:xfrm>
          <a:prstGeom prst="rect">
            <a:avLst/>
          </a:prstGeom>
          <a:noFill/>
        </p:spPr>
        <p:txBody>
          <a:bodyPr wrap="square" rtlCol="0">
            <a:spAutoFit/>
          </a:bodyPr>
          <a:lstStyle/>
          <a:p>
            <a:r>
              <a:rPr kumimoji="1" lang="en-US" altLang="ja-JP" sz="1200" dirty="0"/>
              <a:t>Window</a:t>
            </a:r>
            <a:r>
              <a:rPr kumimoji="1" lang="ja-JP" altLang="en-US" sz="1200" dirty="0"/>
              <a:t>に生えているので</a:t>
            </a:r>
            <a:r>
              <a:rPr kumimoji="1" lang="en-US" altLang="ja-JP" sz="1200" dirty="0"/>
              <a:t>sample.html</a:t>
            </a:r>
            <a:r>
              <a:rPr kumimoji="1" lang="ja-JP" altLang="en-US" sz="1200" dirty="0"/>
              <a:t>からも使用できる</a:t>
            </a:r>
          </a:p>
        </p:txBody>
      </p:sp>
      <p:sp>
        <p:nvSpPr>
          <p:cNvPr id="8" name="正方形/長方形 7">
            <a:extLst>
              <a:ext uri="{FF2B5EF4-FFF2-40B4-BE49-F238E27FC236}">
                <a16:creationId xmlns:a16="http://schemas.microsoft.com/office/drawing/2014/main" id="{BE64E42C-A581-4CAD-A777-DD6DAF9D6059}"/>
              </a:ext>
            </a:extLst>
          </p:cNvPr>
          <p:cNvSpPr/>
          <p:nvPr/>
        </p:nvSpPr>
        <p:spPr>
          <a:xfrm>
            <a:off x="5886450" y="3460750"/>
            <a:ext cx="698500" cy="1841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4800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2113151" y="1926501"/>
            <a:ext cx="5252849" cy="1648549"/>
          </a:xfrm>
        </p:spPr>
        <p:txBody>
          <a:bodyPr/>
          <a:lstStyle/>
          <a:p>
            <a:r>
              <a:rPr lang="ja-JP" altLang="en-US" sz="4000" dirty="0"/>
              <a:t>では今度こそ作っていき</a:t>
            </a:r>
            <a:r>
              <a:rPr lang="ja-JP" altLang="en-US" sz="4000" dirty="0" err="1"/>
              <a:t>ましょ</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クライアントサイド作成</a:t>
            </a:r>
            <a:r>
              <a:rPr lang="en-US" altLang="ja-JP" dirty="0"/>
              <a:t> – </a:t>
            </a:r>
            <a:r>
              <a:rPr lang="ja-JP" altLang="en-US" dirty="0"/>
              <a:t>モック</a:t>
            </a:r>
            <a:endParaRPr kumimoji="1" lang="ja-JP" altLang="en-US" dirty="0"/>
          </a:p>
        </p:txBody>
      </p:sp>
    </p:spTree>
    <p:extLst>
      <p:ext uri="{BB962C8B-B14F-4D97-AF65-F5344CB8AC3E}">
        <p14:creationId xmlns:p14="http://schemas.microsoft.com/office/powerpoint/2010/main" val="678267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1135251" y="1937975"/>
            <a:ext cx="6986399" cy="1267549"/>
          </a:xfrm>
        </p:spPr>
        <p:txBody>
          <a:bodyPr/>
          <a:lstStyle/>
          <a:p>
            <a:r>
              <a:rPr lang="ja-JP" altLang="en-US" sz="4000" dirty="0"/>
              <a:t>クライアントのひな形をここから</a:t>
            </a:r>
            <a:r>
              <a:rPr lang="en-US" altLang="ja-JP" sz="4000" dirty="0"/>
              <a:t>DL</a:t>
            </a:r>
            <a:r>
              <a:rPr lang="ja-JP" altLang="en-US" sz="4000" dirty="0"/>
              <a:t>してください</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a:t>
            </a:r>
            <a:endParaRPr kumimoji="1" lang="ja-JP" altLang="en-US" dirty="0"/>
          </a:p>
        </p:txBody>
      </p:sp>
    </p:spTree>
    <p:extLst>
      <p:ext uri="{BB962C8B-B14F-4D97-AF65-F5344CB8AC3E}">
        <p14:creationId xmlns:p14="http://schemas.microsoft.com/office/powerpoint/2010/main" val="2244937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2302995" y="1511300"/>
            <a:ext cx="5132855" cy="3144786"/>
          </a:xfrm>
        </p:spPr>
        <p:txBody>
          <a:bodyPr/>
          <a:lstStyle/>
          <a:p>
            <a:pPr marL="285750" indent="-285750">
              <a:buFont typeface="Wingdings" panose="05000000000000000000" pitchFamily="2" charset="2"/>
              <a:buChar char="n"/>
            </a:pPr>
            <a:r>
              <a:rPr lang="en-US" altLang="ja-JP" sz="1400" dirty="0"/>
              <a:t>Assert</a:t>
            </a:r>
          </a:p>
          <a:p>
            <a:pPr marL="715963" lvl="1">
              <a:buFont typeface="Wingdings" panose="05000000000000000000" pitchFamily="2" charset="2"/>
              <a:buChar char="n"/>
            </a:pPr>
            <a:r>
              <a:rPr lang="ja-JP" altLang="en-US" sz="1200" dirty="0"/>
              <a:t>モックで使用する画像、音楽ファイルを入れるとこ</a:t>
            </a:r>
            <a:endParaRPr lang="en-US" altLang="ja-JP" sz="1200" dirty="0"/>
          </a:p>
          <a:p>
            <a:pPr indent="-312737">
              <a:buFont typeface="Wingdings" panose="05000000000000000000" pitchFamily="2" charset="2"/>
              <a:buChar char="n"/>
            </a:pPr>
            <a:endParaRPr lang="en-US" altLang="ja-JP" sz="1600" dirty="0"/>
          </a:p>
          <a:p>
            <a:pPr indent="-312737">
              <a:buFont typeface="Wingdings" panose="05000000000000000000" pitchFamily="2" charset="2"/>
              <a:buChar char="n"/>
            </a:pPr>
            <a:r>
              <a:rPr lang="en-US" altLang="ja-JP" sz="1600" dirty="0"/>
              <a:t>Conf</a:t>
            </a:r>
          </a:p>
          <a:p>
            <a:pPr lvl="1" indent="-312737">
              <a:buFont typeface="Wingdings" panose="05000000000000000000" pitchFamily="2" charset="2"/>
              <a:buChar char="n"/>
            </a:pPr>
            <a:r>
              <a:rPr lang="ja-JP" altLang="en-US" sz="1400" dirty="0"/>
              <a:t>サウンドプレイヤーの設定ファイル置き場</a:t>
            </a:r>
            <a:endParaRPr lang="en-US" altLang="ja-JP" sz="1400" dirty="0"/>
          </a:p>
          <a:p>
            <a:pPr indent="-312737">
              <a:buFont typeface="Wingdings" panose="05000000000000000000" pitchFamily="2" charset="2"/>
              <a:buChar char="n"/>
            </a:pPr>
            <a:endParaRPr lang="en-US" altLang="ja-JP" sz="1600" dirty="0"/>
          </a:p>
          <a:p>
            <a:pPr indent="-312737">
              <a:buFont typeface="Wingdings" panose="05000000000000000000" pitchFamily="2" charset="2"/>
              <a:buChar char="n"/>
            </a:pPr>
            <a:r>
              <a:rPr lang="en-US" altLang="ja-JP" sz="1600" dirty="0" err="1"/>
              <a:t>Src</a:t>
            </a:r>
            <a:endParaRPr lang="en-US" altLang="ja-JP" sz="1600" dirty="0"/>
          </a:p>
          <a:p>
            <a:pPr lvl="1" indent="-312737">
              <a:buFont typeface="Wingdings" panose="05000000000000000000" pitchFamily="2" charset="2"/>
              <a:buChar char="n"/>
            </a:pPr>
            <a:r>
              <a:rPr lang="ja-JP" altLang="en-US" sz="1400" dirty="0"/>
              <a:t>ソースコード</a:t>
            </a:r>
            <a:endParaRPr lang="en-US" altLang="ja-JP" sz="1400" dirty="0"/>
          </a:p>
          <a:p>
            <a:pPr lvl="1" indent="-312737">
              <a:buFont typeface="Wingdings" panose="05000000000000000000" pitchFamily="2" charset="2"/>
              <a:buChar char="n"/>
            </a:pPr>
            <a:endParaRPr lang="en-US" altLang="ja-JP" sz="1400" dirty="0"/>
          </a:p>
          <a:p>
            <a:pPr indent="-312737">
              <a:buFont typeface="Wingdings" panose="05000000000000000000" pitchFamily="2" charset="2"/>
              <a:buChar char="n"/>
            </a:pPr>
            <a:r>
              <a:rPr lang="en-US" altLang="ja-JP" sz="1600" dirty="0"/>
              <a:t>Template</a:t>
            </a:r>
          </a:p>
          <a:p>
            <a:pPr lvl="1" indent="-312737">
              <a:buFont typeface="Wingdings" panose="05000000000000000000" pitchFamily="2" charset="2"/>
              <a:buChar char="n"/>
            </a:pPr>
            <a:r>
              <a:rPr lang="ja-JP" altLang="en-US" sz="1400" dirty="0"/>
              <a:t>後述</a:t>
            </a:r>
            <a:endParaRPr lang="en-US" altLang="ja-JP" sz="14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a:t>
            </a:r>
            <a:endParaRPr kumimoji="1" lang="ja-JP" altLang="en-US" dirty="0"/>
          </a:p>
        </p:txBody>
      </p:sp>
      <p:pic>
        <p:nvPicPr>
          <p:cNvPr id="5" name="図 4">
            <a:extLst>
              <a:ext uri="{FF2B5EF4-FFF2-40B4-BE49-F238E27FC236}">
                <a16:creationId xmlns:a16="http://schemas.microsoft.com/office/drawing/2014/main" id="{1A573957-5B58-421A-BFC8-A8B4BCB128F1}"/>
              </a:ext>
            </a:extLst>
          </p:cNvPr>
          <p:cNvPicPr>
            <a:picLocks noChangeAspect="1"/>
          </p:cNvPicPr>
          <p:nvPr/>
        </p:nvPicPr>
        <p:blipFill>
          <a:blip r:embed="rId2"/>
          <a:stretch>
            <a:fillRect/>
          </a:stretch>
        </p:blipFill>
        <p:spPr>
          <a:xfrm>
            <a:off x="190500" y="705405"/>
            <a:ext cx="1888386" cy="3999945"/>
          </a:xfrm>
          <a:prstGeom prst="rect">
            <a:avLst/>
          </a:prstGeom>
        </p:spPr>
      </p:pic>
      <p:sp>
        <p:nvSpPr>
          <p:cNvPr id="6" name="テキスト ボックス 5">
            <a:extLst>
              <a:ext uri="{FF2B5EF4-FFF2-40B4-BE49-F238E27FC236}">
                <a16:creationId xmlns:a16="http://schemas.microsoft.com/office/drawing/2014/main" id="{22F3A04C-64D5-43AA-A14C-127F956F8880}"/>
              </a:ext>
            </a:extLst>
          </p:cNvPr>
          <p:cNvSpPr txBox="1"/>
          <p:nvPr/>
        </p:nvSpPr>
        <p:spPr>
          <a:xfrm>
            <a:off x="3345422" y="838200"/>
            <a:ext cx="3048000" cy="461665"/>
          </a:xfrm>
          <a:prstGeom prst="rect">
            <a:avLst/>
          </a:prstGeom>
          <a:noFill/>
        </p:spPr>
        <p:txBody>
          <a:bodyPr wrap="square" rtlCol="0">
            <a:spAutoFit/>
          </a:bodyPr>
          <a:lstStyle/>
          <a:p>
            <a:r>
              <a:rPr kumimoji="1" lang="ja-JP" altLang="en-US" sz="2400" dirty="0"/>
              <a:t>ディレクトリ構成</a:t>
            </a:r>
          </a:p>
        </p:txBody>
      </p:sp>
      <p:sp>
        <p:nvSpPr>
          <p:cNvPr id="7" name="正方形/長方形 6">
            <a:extLst>
              <a:ext uri="{FF2B5EF4-FFF2-40B4-BE49-F238E27FC236}">
                <a16:creationId xmlns:a16="http://schemas.microsoft.com/office/drawing/2014/main" id="{DCE604CA-2124-4442-B7EF-E37CC0AF20FC}"/>
              </a:ext>
            </a:extLst>
          </p:cNvPr>
          <p:cNvSpPr/>
          <p:nvPr/>
        </p:nvSpPr>
        <p:spPr>
          <a:xfrm>
            <a:off x="273050" y="1155700"/>
            <a:ext cx="1657350" cy="2381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44693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pic>
        <p:nvPicPr>
          <p:cNvPr id="6" name="図 5">
            <a:extLst>
              <a:ext uri="{FF2B5EF4-FFF2-40B4-BE49-F238E27FC236}">
                <a16:creationId xmlns:a16="http://schemas.microsoft.com/office/drawing/2014/main" id="{CA928283-6949-4DD5-ACB9-1591F5806BFD}"/>
              </a:ext>
            </a:extLst>
          </p:cNvPr>
          <p:cNvPicPr>
            <a:picLocks noChangeAspect="1"/>
          </p:cNvPicPr>
          <p:nvPr/>
        </p:nvPicPr>
        <p:blipFill>
          <a:blip r:embed="rId2"/>
          <a:stretch>
            <a:fillRect/>
          </a:stretch>
        </p:blipFill>
        <p:spPr>
          <a:xfrm>
            <a:off x="682918" y="1584373"/>
            <a:ext cx="2095238" cy="2809524"/>
          </a:xfrm>
          <a:prstGeom prst="rect">
            <a:avLst/>
          </a:prstGeom>
        </p:spPr>
      </p:pic>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632390" y="742224"/>
            <a:ext cx="7865581" cy="576625"/>
          </a:xfrm>
        </p:spPr>
        <p:txBody>
          <a:bodyPr/>
          <a:lstStyle/>
          <a:p>
            <a:r>
              <a:rPr lang="ja-JP" altLang="en-US" sz="4000" dirty="0"/>
              <a:t>まずはこいつを作ってみましょう</a:t>
            </a:r>
            <a:endParaRPr lang="en-US" altLang="ja-JP" sz="4000" dirty="0"/>
          </a:p>
        </p:txBody>
      </p:sp>
      <p:sp>
        <p:nvSpPr>
          <p:cNvPr id="9" name="テキスト ボックス 8">
            <a:extLst>
              <a:ext uri="{FF2B5EF4-FFF2-40B4-BE49-F238E27FC236}">
                <a16:creationId xmlns:a16="http://schemas.microsoft.com/office/drawing/2014/main" id="{D1D57A6C-99AA-4C90-9DC4-2002B340ED0D}"/>
              </a:ext>
            </a:extLst>
          </p:cNvPr>
          <p:cNvSpPr txBox="1"/>
          <p:nvPr/>
        </p:nvSpPr>
        <p:spPr>
          <a:xfrm>
            <a:off x="3378200" y="3248026"/>
            <a:ext cx="4394200" cy="1077218"/>
          </a:xfrm>
          <a:prstGeom prst="rect">
            <a:avLst/>
          </a:prstGeom>
          <a:noFill/>
        </p:spPr>
        <p:txBody>
          <a:bodyPr wrap="square" rtlCol="0">
            <a:spAutoFit/>
          </a:bodyPr>
          <a:lstStyle/>
          <a:p>
            <a:r>
              <a:rPr lang="en-US" altLang="ja-JP" sz="800" dirty="0"/>
              <a:t>&lt;div class="content"&gt;</a:t>
            </a:r>
          </a:p>
          <a:p>
            <a:r>
              <a:rPr lang="en-US" altLang="ja-JP" sz="800" dirty="0"/>
              <a:t>    &lt;div class="</a:t>
            </a:r>
            <a:r>
              <a:rPr lang="en-US" altLang="ja-JP" sz="800" dirty="0" err="1"/>
              <a:t>image_box</a:t>
            </a:r>
            <a:r>
              <a:rPr lang="en-US" altLang="ja-JP" sz="800" dirty="0"/>
              <a:t>"&gt;</a:t>
            </a:r>
          </a:p>
          <a:p>
            <a:r>
              <a:rPr lang="en-US" altLang="ja-JP" sz="800" dirty="0"/>
              <a:t>        &lt;</a:t>
            </a:r>
            <a:r>
              <a:rPr lang="en-US" altLang="ja-JP" sz="800" dirty="0" err="1"/>
              <a:t>img</a:t>
            </a:r>
            <a:r>
              <a:rPr lang="en-US" altLang="ja-JP" sz="800" dirty="0"/>
              <a:t> </a:t>
            </a:r>
            <a:r>
              <a:rPr lang="en-US" altLang="ja-JP" sz="800" dirty="0" err="1"/>
              <a:t>src</a:t>
            </a:r>
            <a:r>
              <a:rPr lang="en-US" altLang="ja-JP" sz="800" dirty="0"/>
              <a:t>=“</a:t>
            </a:r>
            <a:r>
              <a:rPr lang="ja-JP" altLang="en-US" sz="800" dirty="0"/>
              <a:t>ここはファイルパス</a:t>
            </a:r>
            <a:r>
              <a:rPr lang="en-US" altLang="ja-JP" sz="800" dirty="0"/>
              <a:t>" class="</a:t>
            </a:r>
            <a:r>
              <a:rPr lang="en-US" altLang="ja-JP" sz="800" dirty="0" err="1"/>
              <a:t>image_content</a:t>
            </a:r>
            <a:r>
              <a:rPr lang="en-US" altLang="ja-JP" sz="800" dirty="0"/>
              <a:t>"&gt;</a:t>
            </a:r>
          </a:p>
          <a:p>
            <a:r>
              <a:rPr lang="en-US" altLang="ja-JP" sz="800" dirty="0"/>
              <a:t>    &lt;/div&gt;</a:t>
            </a:r>
          </a:p>
          <a:p>
            <a:r>
              <a:rPr lang="en-US" altLang="ja-JP" sz="800" dirty="0"/>
              <a:t>    &lt;div class="</a:t>
            </a:r>
            <a:r>
              <a:rPr lang="en-US" altLang="ja-JP" sz="800" dirty="0" err="1"/>
              <a:t>tip_box_content</a:t>
            </a:r>
            <a:r>
              <a:rPr lang="en-US" altLang="ja-JP" sz="800" dirty="0"/>
              <a:t>"&gt;</a:t>
            </a:r>
            <a:r>
              <a:rPr lang="ja-JP" altLang="en-US" sz="800" dirty="0"/>
              <a:t>アーティスト名</a:t>
            </a:r>
            <a:r>
              <a:rPr lang="en-US" altLang="ja-JP" sz="800" dirty="0"/>
              <a:t>&lt;/div&gt;</a:t>
            </a:r>
          </a:p>
          <a:p>
            <a:r>
              <a:rPr lang="en-US" altLang="ja-JP" sz="800" dirty="0"/>
              <a:t>    &lt;div class="</a:t>
            </a:r>
            <a:r>
              <a:rPr lang="en-US" altLang="ja-JP" sz="800" dirty="0" err="1"/>
              <a:t>tip_box_content</a:t>
            </a:r>
            <a:r>
              <a:rPr lang="en-US" altLang="ja-JP" sz="800" dirty="0"/>
              <a:t>" data-content="album"&gt;</a:t>
            </a:r>
            <a:r>
              <a:rPr lang="ja-JP" altLang="en-US" sz="800" dirty="0"/>
              <a:t>アルバム名 </a:t>
            </a:r>
            <a:r>
              <a:rPr lang="en-US" altLang="ja-JP" sz="800" dirty="0"/>
              <a:t>/ </a:t>
            </a:r>
            <a:r>
              <a:rPr lang="ja-JP" altLang="en-US" sz="800" dirty="0"/>
              <a:t>曲名</a:t>
            </a:r>
            <a:r>
              <a:rPr lang="en-US" altLang="ja-JP" sz="800" dirty="0"/>
              <a:t>&lt;/div&gt;</a:t>
            </a:r>
          </a:p>
          <a:p>
            <a:r>
              <a:rPr lang="en-US" altLang="ja-JP" sz="800" dirty="0"/>
              <a:t>&lt;/div&gt;</a:t>
            </a:r>
          </a:p>
          <a:p>
            <a:endParaRPr kumimoji="1" lang="ja-JP" altLang="en-US" sz="800" dirty="0"/>
          </a:p>
        </p:txBody>
      </p:sp>
      <p:sp>
        <p:nvSpPr>
          <p:cNvPr id="18" name="コンテンツ プレースホルダー 8">
            <a:extLst>
              <a:ext uri="{FF2B5EF4-FFF2-40B4-BE49-F238E27FC236}">
                <a16:creationId xmlns:a16="http://schemas.microsoft.com/office/drawing/2014/main" id="{7D6B46AB-C9FD-4DAD-83B6-BAB5B5E402D9}"/>
              </a:ext>
            </a:extLst>
          </p:cNvPr>
          <p:cNvSpPr txBox="1">
            <a:spLocks/>
          </p:cNvSpPr>
          <p:nvPr/>
        </p:nvSpPr>
        <p:spPr>
          <a:xfrm>
            <a:off x="2927350" y="1995125"/>
            <a:ext cx="557062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↓こんな感じです。↓</a:t>
            </a:r>
            <a:endParaRPr lang="en-US" altLang="ja-JP" sz="4000" dirty="0"/>
          </a:p>
        </p:txBody>
      </p:sp>
      <p:sp>
        <p:nvSpPr>
          <p:cNvPr id="20" name="コンテンツ プレースホルダー 8">
            <a:extLst>
              <a:ext uri="{FF2B5EF4-FFF2-40B4-BE49-F238E27FC236}">
                <a16:creationId xmlns:a16="http://schemas.microsoft.com/office/drawing/2014/main" id="{7C3AF463-F055-4469-878A-75926D9C3349}"/>
              </a:ext>
            </a:extLst>
          </p:cNvPr>
          <p:cNvSpPr txBox="1">
            <a:spLocks/>
          </p:cNvSpPr>
          <p:nvPr/>
        </p:nvSpPr>
        <p:spPr>
          <a:xfrm>
            <a:off x="2990851" y="2940050"/>
            <a:ext cx="2901950" cy="19049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a:t>※CSS</a:t>
            </a:r>
            <a:r>
              <a:rPr lang="ja-JP" altLang="en-US" sz="800" dirty="0"/>
              <a:t>は下記のクラスを使ってください</a:t>
            </a:r>
            <a:endParaRPr lang="en-US" altLang="ja-JP" sz="800" dirty="0"/>
          </a:p>
        </p:txBody>
      </p:sp>
    </p:spTree>
    <p:extLst>
      <p:ext uri="{BB962C8B-B14F-4D97-AF65-F5344CB8AC3E}">
        <p14:creationId xmlns:p14="http://schemas.microsoft.com/office/powerpoint/2010/main" val="154228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p:txBody>
          <a:bodyPr/>
          <a:lstStyle/>
          <a:p>
            <a:pPr marL="285750" indent="-285750">
              <a:buFont typeface="Wingdings" panose="05000000000000000000" pitchFamily="2" charset="2"/>
              <a:buChar char="n"/>
            </a:pPr>
            <a:r>
              <a:rPr lang="ja-JP" altLang="en-US" sz="1400" dirty="0"/>
              <a:t>目的・ゴール</a:t>
            </a:r>
            <a:endParaRPr lang="en-US" altLang="ja-JP" sz="1400" dirty="0"/>
          </a:p>
          <a:p>
            <a:pPr marL="715963" lvl="1">
              <a:buFont typeface="Wingdings" panose="05000000000000000000" pitchFamily="2" charset="2"/>
              <a:buChar char="n"/>
            </a:pPr>
            <a:r>
              <a:rPr lang="ja-JP" altLang="en-US" sz="1200" dirty="0"/>
              <a:t>クラサバでの</a:t>
            </a:r>
            <a:r>
              <a:rPr lang="en-US" altLang="ja-JP" sz="1200" dirty="0"/>
              <a:t>Web</a:t>
            </a:r>
            <a:r>
              <a:rPr lang="ja-JP" altLang="en-US" sz="1200" dirty="0"/>
              <a:t>アプリケーションをやんわりと理解できす。</a:t>
            </a:r>
            <a:endParaRPr lang="en-US" altLang="ja-JP" sz="1200" dirty="0"/>
          </a:p>
          <a:p>
            <a:pPr marL="715963" lvl="1">
              <a:buFont typeface="Wingdings" panose="05000000000000000000" pitchFamily="2" charset="2"/>
              <a:buChar char="n"/>
            </a:pPr>
            <a:r>
              <a:rPr lang="ja-JP" altLang="en-US" sz="1200" dirty="0"/>
              <a:t>クライアントとサーバーサイドでデータの受け渡しが出来る。</a:t>
            </a:r>
            <a:endParaRPr lang="en-US" altLang="ja-JP" sz="1200" dirty="0"/>
          </a:p>
          <a:p>
            <a:pPr marL="285750" indent="-285750">
              <a:buFont typeface="Wingdings" panose="05000000000000000000" pitchFamily="2" charset="2"/>
              <a:buChar char="n"/>
            </a:pPr>
            <a:r>
              <a:rPr lang="ja-JP" altLang="en-US" sz="1400" dirty="0"/>
              <a:t>基礎スキル定義</a:t>
            </a:r>
            <a:endParaRPr lang="en-US" altLang="ja-JP" sz="1400" dirty="0"/>
          </a:p>
          <a:p>
            <a:pPr marL="715963" lvl="1">
              <a:buFont typeface="Wingdings" panose="05000000000000000000" pitchFamily="2" charset="2"/>
              <a:buChar char="n"/>
            </a:pPr>
            <a:r>
              <a:rPr lang="en-US" altLang="ja-JP" sz="1200" dirty="0"/>
              <a:t>HTML / CSS / JS</a:t>
            </a:r>
          </a:p>
          <a:p>
            <a:pPr marL="1173163" lvl="2">
              <a:buFont typeface="Wingdings" panose="05000000000000000000" pitchFamily="2" charset="2"/>
              <a:buChar char="n"/>
            </a:pPr>
            <a:r>
              <a:rPr lang="ja-JP" altLang="en-US" sz="1000" dirty="0"/>
              <a:t>画面の作り方</a:t>
            </a:r>
            <a:endParaRPr lang="en-US" altLang="ja-JP" sz="1000" dirty="0"/>
          </a:p>
          <a:p>
            <a:pPr marL="1173163" lvl="2">
              <a:buFont typeface="Wingdings" panose="05000000000000000000" pitchFamily="2" charset="2"/>
              <a:buChar char="n"/>
            </a:pPr>
            <a:r>
              <a:rPr lang="en-US" altLang="ja-JP" sz="1000" dirty="0"/>
              <a:t>http</a:t>
            </a:r>
            <a:r>
              <a:rPr lang="ja-JP" altLang="en-US" sz="1000" dirty="0" err="1"/>
              <a:t>での</a:t>
            </a:r>
            <a:r>
              <a:rPr lang="ja-JP" altLang="en-US" sz="1000" dirty="0"/>
              <a:t>データ通信</a:t>
            </a:r>
            <a:endParaRPr lang="en-US" altLang="ja-JP" sz="1000" dirty="0"/>
          </a:p>
          <a:p>
            <a:pPr marL="715963" lvl="1">
              <a:buFont typeface="Wingdings" panose="05000000000000000000" pitchFamily="2" charset="2"/>
              <a:buChar char="n"/>
            </a:pPr>
            <a:r>
              <a:rPr lang="en-US" altLang="ja-JP" sz="1200" dirty="0" err="1"/>
              <a:t>WebApi</a:t>
            </a:r>
            <a:r>
              <a:rPr lang="ja-JP" altLang="en-US" sz="1200" dirty="0"/>
              <a:t> </a:t>
            </a:r>
            <a:r>
              <a:rPr lang="en-US" altLang="ja-JP" sz="1200" dirty="0"/>
              <a:t>( ASP.NET CORE )</a:t>
            </a:r>
          </a:p>
          <a:p>
            <a:pPr marL="1173163" lvl="2">
              <a:buFont typeface="Wingdings" panose="05000000000000000000" pitchFamily="2" charset="2"/>
              <a:buChar char="n"/>
            </a:pPr>
            <a:r>
              <a:rPr lang="ja-JP" altLang="en-US" sz="1000" dirty="0"/>
              <a:t>コントローラーの使い方</a:t>
            </a:r>
            <a:endParaRPr lang="en-US" altLang="ja-JP" sz="1000" dirty="0"/>
          </a:p>
          <a:p>
            <a:pPr marL="1173163" lvl="2">
              <a:buFont typeface="Wingdings" panose="05000000000000000000" pitchFamily="2" charset="2"/>
              <a:buChar char="n"/>
            </a:pPr>
            <a:r>
              <a:rPr lang="en-US" altLang="ja-JP" sz="1000" dirty="0"/>
              <a:t>EF</a:t>
            </a:r>
          </a:p>
          <a:p>
            <a:pPr marL="1173163" lvl="2">
              <a:buFont typeface="Wingdings" panose="05000000000000000000" pitchFamily="2" charset="2"/>
              <a:buChar char="n"/>
            </a:pPr>
            <a:r>
              <a:rPr lang="ja-JP" altLang="en-US" sz="1000" dirty="0"/>
              <a:t>標準的なライブラリ</a:t>
            </a:r>
            <a:r>
              <a:rPr lang="en-US" altLang="ja-JP" sz="1000" dirty="0"/>
              <a:t>(</a:t>
            </a:r>
            <a:r>
              <a:rPr lang="ja-JP" altLang="en-US" sz="1000" dirty="0"/>
              <a:t>ファイル操作</a:t>
            </a:r>
            <a:r>
              <a:rPr lang="en-US" altLang="ja-JP" sz="1000" dirty="0"/>
              <a:t>)</a:t>
            </a:r>
          </a:p>
          <a:p>
            <a:pPr marL="715963" lvl="1">
              <a:buFont typeface="Wingdings" panose="05000000000000000000" pitchFamily="2" charset="2"/>
              <a:buChar char="n"/>
            </a:pPr>
            <a:r>
              <a:rPr lang="en-US" altLang="ja-JP" sz="1200" dirty="0" err="1"/>
              <a:t>SQLServer</a:t>
            </a:r>
            <a:endParaRPr lang="en-US" altLang="ja-JP" sz="1200" dirty="0"/>
          </a:p>
          <a:p>
            <a:pPr marL="1173163" lvl="2">
              <a:buFont typeface="Wingdings" panose="05000000000000000000" pitchFamily="2" charset="2"/>
              <a:buChar char="n"/>
            </a:pPr>
            <a:r>
              <a:rPr lang="ja-JP" altLang="en-US" sz="1000" dirty="0"/>
              <a:t>実際とくにやることない</a:t>
            </a:r>
            <a:endParaRPr lang="en-US" altLang="ja-JP" sz="1000" dirty="0"/>
          </a:p>
          <a:p>
            <a:pPr marL="715963" lvl="1">
              <a:buFont typeface="Wingdings" panose="05000000000000000000" pitchFamily="2" charset="2"/>
              <a:buChar char="n"/>
            </a:pPr>
            <a:r>
              <a:rPr lang="en-US" altLang="ja-JP" sz="1200" dirty="0"/>
              <a:t>Http</a:t>
            </a:r>
          </a:p>
          <a:p>
            <a:pPr marL="1173163" lvl="2">
              <a:buFont typeface="Wingdings" panose="05000000000000000000" pitchFamily="2" charset="2"/>
              <a:buChar char="n"/>
            </a:pPr>
            <a:r>
              <a:rPr lang="en-US" altLang="ja-JP" sz="800" dirty="0"/>
              <a:t>GET / POST / OPTION</a:t>
            </a:r>
          </a:p>
          <a:p>
            <a:pPr marL="715963" lvl="1">
              <a:buFont typeface="Wingdings" panose="05000000000000000000" pitchFamily="2" charset="2"/>
              <a:buChar char="n"/>
            </a:pPr>
            <a:r>
              <a:rPr lang="en-US" altLang="ja-JP" sz="1000" dirty="0"/>
              <a:t>JSON</a:t>
            </a:r>
          </a:p>
          <a:p>
            <a:pPr marL="1173163" lvl="2">
              <a:buFont typeface="Wingdings" panose="05000000000000000000" pitchFamily="2" charset="2"/>
              <a:buChar char="n"/>
            </a:pPr>
            <a:r>
              <a:rPr lang="ja-JP" altLang="en-US" sz="800" dirty="0"/>
              <a:t>とは</a:t>
            </a:r>
            <a:endParaRPr lang="en-US" altLang="ja-JP" sz="800" dirty="0"/>
          </a:p>
          <a:p>
            <a:endParaRPr lang="en-US" altLang="ja-JP" sz="1400" dirty="0"/>
          </a:p>
          <a:p>
            <a:r>
              <a:rPr lang="en-US" altLang="ja-JP" sz="1400" dirty="0"/>
              <a:t>※</a:t>
            </a:r>
            <a:r>
              <a:rPr lang="ja-JP" altLang="en-US" sz="1400" dirty="0"/>
              <a:t>とは書いていますが、やんわり分かれば</a:t>
            </a:r>
            <a:r>
              <a:rPr lang="en-US" altLang="ja-JP" sz="1400" dirty="0"/>
              <a:t>OK</a:t>
            </a:r>
            <a:r>
              <a:rPr lang="ja-JP" altLang="en-US" sz="1400" dirty="0"/>
              <a:t>だと思ってます。</a:t>
            </a:r>
            <a:endParaRPr lang="en-US" altLang="ja-JP" sz="14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en-US" altLang="ja-JP" dirty="0"/>
              <a:t>CF</a:t>
            </a:r>
            <a:r>
              <a:rPr kumimoji="1" lang="ja-JP" altLang="en-US" dirty="0"/>
              <a:t>　新人スキルアップ概要</a:t>
            </a:r>
          </a:p>
        </p:txBody>
      </p:sp>
    </p:spTree>
    <p:extLst>
      <p:ext uri="{BB962C8B-B14F-4D97-AF65-F5344CB8AC3E}">
        <p14:creationId xmlns:p14="http://schemas.microsoft.com/office/powerpoint/2010/main" val="288938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895601" y="673246"/>
            <a:ext cx="2263210" cy="576625"/>
          </a:xfrm>
        </p:spPr>
        <p:txBody>
          <a:bodyPr/>
          <a:lstStyle/>
          <a:p>
            <a:r>
              <a:rPr lang="ja-JP" altLang="en-US" sz="4000" dirty="0"/>
              <a:t>ていやっ</a:t>
            </a:r>
            <a:endParaRPr lang="en-US" altLang="ja-JP" sz="4000" dirty="0"/>
          </a:p>
        </p:txBody>
      </p:sp>
      <p:pic>
        <p:nvPicPr>
          <p:cNvPr id="4" name="図 3">
            <a:extLst>
              <a:ext uri="{FF2B5EF4-FFF2-40B4-BE49-F238E27FC236}">
                <a16:creationId xmlns:a16="http://schemas.microsoft.com/office/drawing/2014/main" id="{A38C699C-0B28-43CF-ADD7-A4D74C9948DF}"/>
              </a:ext>
            </a:extLst>
          </p:cNvPr>
          <p:cNvPicPr>
            <a:picLocks noChangeAspect="1"/>
          </p:cNvPicPr>
          <p:nvPr/>
        </p:nvPicPr>
        <p:blipFill rotWithShape="1">
          <a:blip r:embed="rId2"/>
          <a:srcRect r="47015"/>
          <a:stretch/>
        </p:blipFill>
        <p:spPr>
          <a:xfrm>
            <a:off x="4519142" y="1446418"/>
            <a:ext cx="3361208" cy="2738958"/>
          </a:xfrm>
          <a:prstGeom prst="rect">
            <a:avLst/>
          </a:prstGeom>
        </p:spPr>
      </p:pic>
      <p:pic>
        <p:nvPicPr>
          <p:cNvPr id="7" name="図 6">
            <a:extLst>
              <a:ext uri="{FF2B5EF4-FFF2-40B4-BE49-F238E27FC236}">
                <a16:creationId xmlns:a16="http://schemas.microsoft.com/office/drawing/2014/main" id="{7143D3D1-92D8-4177-8CD1-8CC01B4063EB}"/>
              </a:ext>
            </a:extLst>
          </p:cNvPr>
          <p:cNvPicPr>
            <a:picLocks noChangeAspect="1"/>
          </p:cNvPicPr>
          <p:nvPr/>
        </p:nvPicPr>
        <p:blipFill>
          <a:blip r:embed="rId3"/>
          <a:stretch>
            <a:fillRect/>
          </a:stretch>
        </p:blipFill>
        <p:spPr>
          <a:xfrm>
            <a:off x="632390" y="1446418"/>
            <a:ext cx="2802233" cy="2738958"/>
          </a:xfrm>
          <a:prstGeom prst="rect">
            <a:avLst/>
          </a:prstGeom>
        </p:spPr>
      </p:pic>
      <p:sp>
        <p:nvSpPr>
          <p:cNvPr id="8" name="矢印: 右 7">
            <a:extLst>
              <a:ext uri="{FF2B5EF4-FFF2-40B4-BE49-F238E27FC236}">
                <a16:creationId xmlns:a16="http://schemas.microsoft.com/office/drawing/2014/main" id="{3F00A9B9-B7F7-4584-AC13-7AE2E90C8D1A}"/>
              </a:ext>
            </a:extLst>
          </p:cNvPr>
          <p:cNvSpPr/>
          <p:nvPr/>
        </p:nvSpPr>
        <p:spPr>
          <a:xfrm>
            <a:off x="3686565" y="2355850"/>
            <a:ext cx="558800" cy="576625"/>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4876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056095" y="661688"/>
            <a:ext cx="4828609" cy="576625"/>
          </a:xfrm>
        </p:spPr>
        <p:txBody>
          <a:bodyPr/>
          <a:lstStyle/>
          <a:p>
            <a:r>
              <a:rPr lang="en-US" altLang="ja-JP" sz="4000" dirty="0"/>
              <a:t>Ctrl + V</a:t>
            </a:r>
            <a:r>
              <a:rPr lang="ja-JP" altLang="en-US" sz="4000" dirty="0"/>
              <a:t>連打！！！</a:t>
            </a:r>
            <a:endParaRPr lang="en-US" altLang="ja-JP" sz="4000" dirty="0"/>
          </a:p>
        </p:txBody>
      </p:sp>
      <p:pic>
        <p:nvPicPr>
          <p:cNvPr id="4" name="図 3">
            <a:extLst>
              <a:ext uri="{FF2B5EF4-FFF2-40B4-BE49-F238E27FC236}">
                <a16:creationId xmlns:a16="http://schemas.microsoft.com/office/drawing/2014/main" id="{43EF2B20-4ACE-4D11-AAEE-A3490B3CF837}"/>
              </a:ext>
            </a:extLst>
          </p:cNvPr>
          <p:cNvPicPr>
            <a:picLocks noChangeAspect="1"/>
          </p:cNvPicPr>
          <p:nvPr/>
        </p:nvPicPr>
        <p:blipFill>
          <a:blip r:embed="rId2"/>
          <a:stretch>
            <a:fillRect/>
          </a:stretch>
        </p:blipFill>
        <p:spPr>
          <a:xfrm>
            <a:off x="4737936" y="1584373"/>
            <a:ext cx="3940456" cy="2769326"/>
          </a:xfrm>
          <a:prstGeom prst="rect">
            <a:avLst/>
          </a:prstGeom>
        </p:spPr>
      </p:pic>
      <p:pic>
        <p:nvPicPr>
          <p:cNvPr id="7" name="図 6">
            <a:extLst>
              <a:ext uri="{FF2B5EF4-FFF2-40B4-BE49-F238E27FC236}">
                <a16:creationId xmlns:a16="http://schemas.microsoft.com/office/drawing/2014/main" id="{DAB35E09-734A-4EA8-987E-6D8FBEEE5851}"/>
              </a:ext>
            </a:extLst>
          </p:cNvPr>
          <p:cNvPicPr>
            <a:picLocks noChangeAspect="1"/>
          </p:cNvPicPr>
          <p:nvPr/>
        </p:nvPicPr>
        <p:blipFill>
          <a:blip r:embed="rId3"/>
          <a:stretch>
            <a:fillRect/>
          </a:stretch>
        </p:blipFill>
        <p:spPr>
          <a:xfrm>
            <a:off x="350370" y="1365976"/>
            <a:ext cx="2259723" cy="3054350"/>
          </a:xfrm>
          <a:prstGeom prst="rect">
            <a:avLst/>
          </a:prstGeom>
        </p:spPr>
      </p:pic>
      <p:sp>
        <p:nvSpPr>
          <p:cNvPr id="12" name="矢印: 右 11">
            <a:extLst>
              <a:ext uri="{FF2B5EF4-FFF2-40B4-BE49-F238E27FC236}">
                <a16:creationId xmlns:a16="http://schemas.microsoft.com/office/drawing/2014/main" id="{C1A3623F-08FD-42DD-BE29-CF4A607480E3}"/>
              </a:ext>
            </a:extLst>
          </p:cNvPr>
          <p:cNvSpPr/>
          <p:nvPr/>
        </p:nvSpPr>
        <p:spPr>
          <a:xfrm>
            <a:off x="2835814" y="2571750"/>
            <a:ext cx="1634586" cy="576625"/>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6093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368991" y="1040674"/>
            <a:ext cx="6028760" cy="576625"/>
          </a:xfrm>
        </p:spPr>
        <p:txBody>
          <a:bodyPr/>
          <a:lstStyle/>
          <a:p>
            <a:r>
              <a:rPr lang="ja-JP" altLang="en-US" sz="4000" dirty="0"/>
              <a:t>サウンドプレーヤー表示</a:t>
            </a:r>
            <a:endParaRPr lang="en-US" altLang="ja-JP" sz="4000" dirty="0"/>
          </a:p>
        </p:txBody>
      </p:sp>
      <p:sp>
        <p:nvSpPr>
          <p:cNvPr id="2" name="テキスト ボックス 1">
            <a:extLst>
              <a:ext uri="{FF2B5EF4-FFF2-40B4-BE49-F238E27FC236}">
                <a16:creationId xmlns:a16="http://schemas.microsoft.com/office/drawing/2014/main" id="{A1243498-B15A-4E1C-81F1-EF3797695EBB}"/>
              </a:ext>
            </a:extLst>
          </p:cNvPr>
          <p:cNvSpPr txBox="1"/>
          <p:nvPr/>
        </p:nvSpPr>
        <p:spPr>
          <a:xfrm>
            <a:off x="3625850" y="3391401"/>
            <a:ext cx="6280150" cy="369332"/>
          </a:xfrm>
          <a:prstGeom prst="rect">
            <a:avLst/>
          </a:prstGeom>
          <a:noFill/>
        </p:spPr>
        <p:txBody>
          <a:bodyPr wrap="square" rtlCol="0">
            <a:spAutoFit/>
          </a:bodyPr>
          <a:lstStyle/>
          <a:p>
            <a:r>
              <a:rPr lang="en-US" altLang="ja-JP" dirty="0">
                <a:hlinkClick r:id="rId2"/>
              </a:rPr>
              <a:t>http://webism.jp/js-jquery/jplayer/</a:t>
            </a:r>
            <a:endParaRPr kumimoji="1" lang="ja-JP" altLang="en-US" dirty="0"/>
          </a:p>
        </p:txBody>
      </p:sp>
      <p:sp>
        <p:nvSpPr>
          <p:cNvPr id="8" name="テキスト ボックス 7">
            <a:extLst>
              <a:ext uri="{FF2B5EF4-FFF2-40B4-BE49-F238E27FC236}">
                <a16:creationId xmlns:a16="http://schemas.microsoft.com/office/drawing/2014/main" id="{574760E8-1963-4352-87C1-25D3DAE7820C}"/>
              </a:ext>
            </a:extLst>
          </p:cNvPr>
          <p:cNvSpPr txBox="1"/>
          <p:nvPr/>
        </p:nvSpPr>
        <p:spPr>
          <a:xfrm>
            <a:off x="3625850" y="2812244"/>
            <a:ext cx="4359710" cy="646331"/>
          </a:xfrm>
          <a:prstGeom prst="rect">
            <a:avLst/>
          </a:prstGeom>
          <a:noFill/>
        </p:spPr>
        <p:txBody>
          <a:bodyPr wrap="square" rtlCol="0">
            <a:spAutoFit/>
          </a:bodyPr>
          <a:lstStyle/>
          <a:p>
            <a:r>
              <a:rPr lang="ja-JP" altLang="en-US" dirty="0"/>
              <a:t>↓使い方</a:t>
            </a:r>
            <a:r>
              <a:rPr lang="en-US" altLang="ja-JP" dirty="0"/>
              <a:t>(Version</a:t>
            </a:r>
            <a:r>
              <a:rPr lang="ja-JP" altLang="en-US" dirty="0"/>
              <a:t>が違うので誤差アリ</a:t>
            </a:r>
            <a:r>
              <a:rPr lang="en-US" altLang="ja-JP" dirty="0"/>
              <a:t>)</a:t>
            </a:r>
            <a:r>
              <a:rPr lang="ja-JP" altLang="en-US" dirty="0"/>
              <a:t>はだいたいこんな感じ</a:t>
            </a:r>
            <a:endParaRPr kumimoji="1" lang="ja-JP" altLang="en-US" dirty="0"/>
          </a:p>
        </p:txBody>
      </p:sp>
      <p:pic>
        <p:nvPicPr>
          <p:cNvPr id="6" name="図 5">
            <a:extLst>
              <a:ext uri="{FF2B5EF4-FFF2-40B4-BE49-F238E27FC236}">
                <a16:creationId xmlns:a16="http://schemas.microsoft.com/office/drawing/2014/main" id="{E2EB6606-A8B9-4FBF-BFDF-E8F0435030BF}"/>
              </a:ext>
            </a:extLst>
          </p:cNvPr>
          <p:cNvPicPr>
            <a:picLocks noChangeAspect="1"/>
          </p:cNvPicPr>
          <p:nvPr/>
        </p:nvPicPr>
        <p:blipFill>
          <a:blip r:embed="rId3"/>
          <a:stretch>
            <a:fillRect/>
          </a:stretch>
        </p:blipFill>
        <p:spPr>
          <a:xfrm>
            <a:off x="829891" y="1816784"/>
            <a:ext cx="2506599" cy="1921553"/>
          </a:xfrm>
          <a:prstGeom prst="rect">
            <a:avLst/>
          </a:prstGeom>
        </p:spPr>
      </p:pic>
      <p:sp>
        <p:nvSpPr>
          <p:cNvPr id="9" name="正方形/長方形 8">
            <a:extLst>
              <a:ext uri="{FF2B5EF4-FFF2-40B4-BE49-F238E27FC236}">
                <a16:creationId xmlns:a16="http://schemas.microsoft.com/office/drawing/2014/main" id="{B01BDA77-2A60-4208-BD80-3B71747E0AB4}"/>
              </a:ext>
            </a:extLst>
          </p:cNvPr>
          <p:cNvSpPr/>
          <p:nvPr/>
        </p:nvSpPr>
        <p:spPr>
          <a:xfrm>
            <a:off x="781050" y="3384550"/>
            <a:ext cx="2609850" cy="4606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89ED74A-7085-4A28-AF47-E6D3FEDD72AA}"/>
              </a:ext>
            </a:extLst>
          </p:cNvPr>
          <p:cNvSpPr txBox="1"/>
          <p:nvPr/>
        </p:nvSpPr>
        <p:spPr>
          <a:xfrm>
            <a:off x="3625850" y="1966428"/>
            <a:ext cx="4616450" cy="646331"/>
          </a:xfrm>
          <a:prstGeom prst="rect">
            <a:avLst/>
          </a:prstGeom>
          <a:noFill/>
        </p:spPr>
        <p:txBody>
          <a:bodyPr wrap="square" rtlCol="0">
            <a:spAutoFit/>
          </a:bodyPr>
          <a:lstStyle/>
          <a:p>
            <a:r>
              <a:rPr kumimoji="1" lang="ja-JP" altLang="en-US" dirty="0"/>
              <a:t>ここでは</a:t>
            </a:r>
            <a:r>
              <a:rPr kumimoji="1" lang="en-US" altLang="ja-JP" dirty="0"/>
              <a:t>j-player</a:t>
            </a:r>
            <a:r>
              <a:rPr kumimoji="1" lang="ja-JP" altLang="en-US" dirty="0"/>
              <a:t>という</a:t>
            </a:r>
            <a:r>
              <a:rPr kumimoji="1" lang="en-US" altLang="ja-JP" dirty="0" err="1"/>
              <a:t>Jquery</a:t>
            </a:r>
            <a:r>
              <a:rPr lang="ja-JP" altLang="en-US" dirty="0"/>
              <a:t>を使用した</a:t>
            </a:r>
            <a:r>
              <a:rPr kumimoji="1" lang="ja-JP" altLang="en-US" dirty="0"/>
              <a:t>ライブラリを使っていきます</a:t>
            </a:r>
          </a:p>
        </p:txBody>
      </p:sp>
    </p:spTree>
    <p:extLst>
      <p:ext uri="{BB962C8B-B14F-4D97-AF65-F5344CB8AC3E}">
        <p14:creationId xmlns:p14="http://schemas.microsoft.com/office/powerpoint/2010/main" val="3271889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212850" y="670106"/>
            <a:ext cx="6438900" cy="635726"/>
          </a:xfrm>
        </p:spPr>
        <p:txBody>
          <a:bodyPr/>
          <a:lstStyle/>
          <a:p>
            <a:r>
              <a:rPr lang="ja-JP" altLang="en-US" sz="4000" dirty="0"/>
              <a:t>ソースコード </a:t>
            </a:r>
            <a:r>
              <a:rPr lang="en-US" altLang="ja-JP" sz="4000" dirty="0"/>
              <a:t>– HTML</a:t>
            </a:r>
            <a:r>
              <a:rPr lang="ja-JP" altLang="en-US" sz="4000" dirty="0"/>
              <a:t>部分</a:t>
            </a:r>
            <a:endParaRPr lang="en-US" altLang="ja-JP" sz="4000" dirty="0"/>
          </a:p>
        </p:txBody>
      </p:sp>
      <p:sp>
        <p:nvSpPr>
          <p:cNvPr id="4" name="テキスト ボックス 3">
            <a:extLst>
              <a:ext uri="{FF2B5EF4-FFF2-40B4-BE49-F238E27FC236}">
                <a16:creationId xmlns:a16="http://schemas.microsoft.com/office/drawing/2014/main" id="{9FCFEE00-9961-437A-847C-016395E54537}"/>
              </a:ext>
            </a:extLst>
          </p:cNvPr>
          <p:cNvSpPr txBox="1"/>
          <p:nvPr/>
        </p:nvSpPr>
        <p:spPr>
          <a:xfrm>
            <a:off x="2552700" y="1312548"/>
            <a:ext cx="2646878" cy="215444"/>
          </a:xfrm>
          <a:prstGeom prst="rect">
            <a:avLst/>
          </a:prstGeom>
          <a:noFill/>
        </p:spPr>
        <p:txBody>
          <a:bodyPr wrap="none" rtlCol="0">
            <a:spAutoFit/>
          </a:bodyPr>
          <a:lstStyle/>
          <a:p>
            <a:r>
              <a:rPr lang="en-US" altLang="ja-JP" sz="800" dirty="0"/>
              <a:t>※</a:t>
            </a:r>
            <a:r>
              <a:rPr lang="ja-JP" altLang="en-US" sz="800" dirty="0"/>
              <a:t>研修用のレイアウトにしてあるのでこっち使ってね</a:t>
            </a:r>
            <a:endParaRPr kumimoji="1" lang="ja-JP" altLang="en-US" sz="800" dirty="0"/>
          </a:p>
        </p:txBody>
      </p:sp>
      <p:sp>
        <p:nvSpPr>
          <p:cNvPr id="5" name="テキスト ボックス 4">
            <a:extLst>
              <a:ext uri="{FF2B5EF4-FFF2-40B4-BE49-F238E27FC236}">
                <a16:creationId xmlns:a16="http://schemas.microsoft.com/office/drawing/2014/main" id="{AA47D08F-D948-4A6C-8568-B5102DB22646}"/>
              </a:ext>
            </a:extLst>
          </p:cNvPr>
          <p:cNvSpPr txBox="1"/>
          <p:nvPr/>
        </p:nvSpPr>
        <p:spPr>
          <a:xfrm>
            <a:off x="1936750" y="1682023"/>
            <a:ext cx="5270500" cy="3108543"/>
          </a:xfrm>
          <a:prstGeom prst="rect">
            <a:avLst/>
          </a:prstGeom>
          <a:noFill/>
        </p:spPr>
        <p:txBody>
          <a:bodyPr wrap="square" rtlCol="0">
            <a:spAutoFit/>
          </a:bodyPr>
          <a:lstStyle/>
          <a:p>
            <a:r>
              <a:rPr lang="en-US" altLang="ja-JP" sz="400" dirty="0"/>
              <a:t>&lt;div class="col-12 </a:t>
            </a:r>
            <a:r>
              <a:rPr lang="en-US" altLang="ja-JP" sz="400" dirty="0" err="1"/>
              <a:t>audio_wrapper</a:t>
            </a:r>
            <a:r>
              <a:rPr lang="en-US" altLang="ja-JP" sz="400" dirty="0"/>
              <a:t>"&gt;</a:t>
            </a:r>
          </a:p>
          <a:p>
            <a:r>
              <a:rPr lang="en-US" altLang="ja-JP" sz="400" dirty="0"/>
              <a:t>            &lt;div id="</a:t>
            </a:r>
            <a:r>
              <a:rPr lang="en-US" altLang="ja-JP" sz="400" dirty="0" err="1"/>
              <a:t>audio_player</a:t>
            </a:r>
            <a:r>
              <a:rPr lang="en-US" altLang="ja-JP" sz="400" dirty="0"/>
              <a:t>" class="</a:t>
            </a:r>
            <a:r>
              <a:rPr lang="en-US" altLang="ja-JP" sz="400" dirty="0" err="1"/>
              <a:t>jp-jplayer</a:t>
            </a:r>
            <a:r>
              <a:rPr lang="en-US" altLang="ja-JP" sz="400" dirty="0"/>
              <a:t>"&gt;&lt;/div&gt;</a:t>
            </a:r>
          </a:p>
          <a:p>
            <a:r>
              <a:rPr lang="en-US" altLang="ja-JP" sz="400" dirty="0"/>
              <a:t>            &lt;div id="jp_container_1" class="</a:t>
            </a:r>
            <a:r>
              <a:rPr lang="en-US" altLang="ja-JP" sz="400" dirty="0" err="1"/>
              <a:t>jp</a:t>
            </a:r>
            <a:r>
              <a:rPr lang="en-US" altLang="ja-JP" sz="400" dirty="0"/>
              <a:t>-audio" style="width: auto;"&gt;</a:t>
            </a:r>
          </a:p>
          <a:p>
            <a:r>
              <a:rPr lang="en-US" altLang="ja-JP" sz="400" dirty="0"/>
              <a:t>                &lt;div class="</a:t>
            </a:r>
            <a:r>
              <a:rPr lang="en-US" altLang="ja-JP" sz="400" dirty="0" err="1"/>
              <a:t>jp</a:t>
            </a:r>
            <a:r>
              <a:rPr lang="en-US" altLang="ja-JP" sz="400" dirty="0"/>
              <a:t>-type-single"&gt;</a:t>
            </a:r>
          </a:p>
          <a:p>
            <a:r>
              <a:rPr lang="en-US" altLang="ja-JP" sz="400" dirty="0"/>
              <a:t>                    &lt;div class="row"&gt;</a:t>
            </a:r>
          </a:p>
          <a:p>
            <a:r>
              <a:rPr lang="en-US" altLang="ja-JP" sz="400" dirty="0"/>
              <a:t>                        &lt;div class="col-4"&gt;&lt;/div&gt;</a:t>
            </a:r>
          </a:p>
          <a:p>
            <a:r>
              <a:rPr lang="en-US" altLang="ja-JP" sz="400" dirty="0"/>
              <a:t>                        &lt;div class="col-4"&gt;</a:t>
            </a:r>
          </a:p>
          <a:p>
            <a:r>
              <a:rPr lang="en-US" altLang="ja-JP" sz="400" dirty="0"/>
              <a:t>                            &lt;div class="</a:t>
            </a:r>
            <a:r>
              <a:rPr lang="en-US" altLang="ja-JP" sz="400" dirty="0" err="1"/>
              <a:t>jp-gui</a:t>
            </a:r>
            <a:r>
              <a:rPr lang="en-US" altLang="ja-JP" sz="400" dirty="0"/>
              <a:t> </a:t>
            </a:r>
            <a:r>
              <a:rPr lang="en-US" altLang="ja-JP" sz="400" dirty="0" err="1"/>
              <a:t>jp</a:t>
            </a:r>
            <a:r>
              <a:rPr lang="en-US" altLang="ja-JP" sz="400" dirty="0"/>
              <a:t>-interface"&gt;</a:t>
            </a:r>
          </a:p>
          <a:p>
            <a:r>
              <a:rPr lang="en-US" altLang="ja-JP" sz="400" dirty="0"/>
              <a:t>                                &lt;ul class="</a:t>
            </a:r>
            <a:r>
              <a:rPr lang="en-US" altLang="ja-JP" sz="400" dirty="0" err="1"/>
              <a:t>jp</a:t>
            </a:r>
            <a:r>
              <a:rPr lang="en-US" altLang="ja-JP" sz="400" dirty="0"/>
              <a:t>-controls"&gt;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-play" </a:t>
            </a:r>
            <a:r>
              <a:rPr lang="en-US" altLang="ja-JP" sz="400" dirty="0" err="1"/>
              <a:t>tabindex</a:t>
            </a:r>
            <a:r>
              <a:rPr lang="en-US" altLang="ja-JP" sz="400" dirty="0"/>
              <a:t>="1"&gt;play&lt;/a&gt;&lt;/li&gt;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-pause" </a:t>
            </a:r>
            <a:r>
              <a:rPr lang="en-US" altLang="ja-JP" sz="400" dirty="0" err="1"/>
              <a:t>tabindex</a:t>
            </a:r>
            <a:r>
              <a:rPr lang="en-US" altLang="ja-JP" sz="400" dirty="0"/>
              <a:t>="1"&gt;pause&lt;/a&gt;&lt;/li&gt;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-stop" </a:t>
            </a:r>
            <a:r>
              <a:rPr lang="en-US" altLang="ja-JP" sz="400" dirty="0" err="1"/>
              <a:t>tabindex</a:t>
            </a:r>
            <a:r>
              <a:rPr lang="en-US" altLang="ja-JP" sz="400" dirty="0"/>
              <a:t>="1"&gt;stop&lt;/a&gt;&lt;/li&gt;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-mute" </a:t>
            </a:r>
            <a:r>
              <a:rPr lang="en-US" altLang="ja-JP" sz="400" dirty="0" err="1"/>
              <a:t>tabindex</a:t>
            </a:r>
            <a:r>
              <a:rPr lang="en-US" altLang="ja-JP" sz="400" dirty="0"/>
              <a:t>="1" title="mute"&gt;mute&lt;/a&gt;&lt;/li&gt;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-unmute" </a:t>
            </a:r>
            <a:r>
              <a:rPr lang="en-US" altLang="ja-JP" sz="400" dirty="0" err="1"/>
              <a:t>tabindex</a:t>
            </a:r>
            <a:r>
              <a:rPr lang="en-US" altLang="ja-JP" sz="400" dirty="0"/>
              <a:t>="1" title="unmute"&gt;unmute&lt;/a&gt;&lt;/li&gt;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-volume-max" </a:t>
            </a:r>
            <a:r>
              <a:rPr lang="en-US" altLang="ja-JP" sz="400" dirty="0" err="1"/>
              <a:t>tabindex</a:t>
            </a:r>
            <a:r>
              <a:rPr lang="en-US" altLang="ja-JP" sz="400" dirty="0"/>
              <a:t>="1" title="max volume"&gt;max volume&lt;/a&gt;&lt;/li&gt;</a:t>
            </a:r>
          </a:p>
          <a:p>
            <a:r>
              <a:rPr lang="en-US" altLang="ja-JP" sz="400" dirty="0"/>
              <a:t>                                &lt;/ul&gt;</a:t>
            </a:r>
          </a:p>
          <a:p>
            <a:r>
              <a:rPr lang="en-US" altLang="ja-JP" sz="400" dirty="0"/>
              <a:t>                                &lt;div class="</a:t>
            </a:r>
            <a:r>
              <a:rPr lang="en-US" altLang="ja-JP" sz="400" dirty="0" err="1"/>
              <a:t>jp</a:t>
            </a:r>
            <a:r>
              <a:rPr lang="en-US" altLang="ja-JP" sz="400" dirty="0"/>
              <a:t>-progress"&gt;</a:t>
            </a:r>
          </a:p>
          <a:p>
            <a:r>
              <a:rPr lang="en-US" altLang="ja-JP" sz="400" dirty="0"/>
              <a:t>                                    &lt;div class="</a:t>
            </a:r>
            <a:r>
              <a:rPr lang="en-US" altLang="ja-JP" sz="400" dirty="0" err="1"/>
              <a:t>jp</a:t>
            </a:r>
            <a:r>
              <a:rPr lang="en-US" altLang="ja-JP" sz="400" dirty="0"/>
              <a:t>-seek-bar"&gt;</a:t>
            </a:r>
          </a:p>
          <a:p>
            <a:r>
              <a:rPr lang="en-US" altLang="ja-JP" sz="400" dirty="0"/>
              <a:t>                                        &lt;div class="</a:t>
            </a:r>
            <a:r>
              <a:rPr lang="en-US" altLang="ja-JP" sz="400" dirty="0" err="1"/>
              <a:t>jp</a:t>
            </a:r>
            <a:r>
              <a:rPr lang="en-US" altLang="ja-JP" sz="400" dirty="0"/>
              <a:t>-play-bar"&gt;&lt;/div&gt;</a:t>
            </a:r>
          </a:p>
          <a:p>
            <a:r>
              <a:rPr lang="en-US" altLang="ja-JP" sz="400" dirty="0"/>
              <a:t>                                    &lt;/div&gt;</a:t>
            </a:r>
          </a:p>
          <a:p>
            <a:r>
              <a:rPr lang="en-US" altLang="ja-JP" sz="400" dirty="0"/>
              <a:t>                                &lt;/div&gt;</a:t>
            </a:r>
          </a:p>
          <a:p>
            <a:r>
              <a:rPr lang="en-US" altLang="ja-JP" sz="400" dirty="0"/>
              <a:t>                                &lt;div class="</a:t>
            </a:r>
            <a:r>
              <a:rPr lang="en-US" altLang="ja-JP" sz="400" dirty="0" err="1"/>
              <a:t>jp</a:t>
            </a:r>
            <a:r>
              <a:rPr lang="en-US" altLang="ja-JP" sz="400" dirty="0"/>
              <a:t>-volume-bar"&gt;</a:t>
            </a:r>
          </a:p>
          <a:p>
            <a:r>
              <a:rPr lang="en-US" altLang="ja-JP" sz="400" dirty="0"/>
              <a:t>                                    &lt;div class="</a:t>
            </a:r>
            <a:r>
              <a:rPr lang="en-US" altLang="ja-JP" sz="400" dirty="0" err="1"/>
              <a:t>jp</a:t>
            </a:r>
            <a:r>
              <a:rPr lang="en-US" altLang="ja-JP" sz="400" dirty="0"/>
              <a:t>-volume-bar-value"&gt;&lt;/div&gt;</a:t>
            </a:r>
          </a:p>
          <a:p>
            <a:r>
              <a:rPr lang="en-US" altLang="ja-JP" sz="400" dirty="0"/>
              <a:t>                                &lt;/div&gt;</a:t>
            </a:r>
          </a:p>
          <a:p>
            <a:r>
              <a:rPr lang="en-US" altLang="ja-JP" sz="400" dirty="0"/>
              <a:t>                                &lt;div class="</a:t>
            </a:r>
            <a:r>
              <a:rPr lang="en-US" altLang="ja-JP" sz="400" dirty="0" err="1"/>
              <a:t>jp</a:t>
            </a:r>
            <a:r>
              <a:rPr lang="en-US" altLang="ja-JP" sz="400" dirty="0"/>
              <a:t>-time-holder"&gt;</a:t>
            </a:r>
          </a:p>
          <a:p>
            <a:r>
              <a:rPr lang="en-US" altLang="ja-JP" sz="400" dirty="0"/>
              <a:t>                                    &lt;div class="</a:t>
            </a:r>
            <a:r>
              <a:rPr lang="en-US" altLang="ja-JP" sz="400" dirty="0" err="1"/>
              <a:t>jp</a:t>
            </a:r>
            <a:r>
              <a:rPr lang="en-US" altLang="ja-JP" sz="400" dirty="0"/>
              <a:t>-current-time"&gt;&lt;/div&gt;</a:t>
            </a:r>
          </a:p>
          <a:p>
            <a:r>
              <a:rPr lang="en-US" altLang="ja-JP" sz="400" dirty="0"/>
              <a:t>                                    &lt;div class="</a:t>
            </a:r>
            <a:r>
              <a:rPr lang="en-US" altLang="ja-JP" sz="400" dirty="0" err="1"/>
              <a:t>jp</a:t>
            </a:r>
            <a:r>
              <a:rPr lang="en-US" altLang="ja-JP" sz="400" dirty="0"/>
              <a:t>-duration"&gt;&lt;/div&gt;</a:t>
            </a:r>
          </a:p>
          <a:p>
            <a:r>
              <a:rPr lang="en-US" altLang="ja-JP" sz="400" dirty="0"/>
              <a:t>                                    &lt;ul class="</a:t>
            </a:r>
            <a:r>
              <a:rPr lang="en-US" altLang="ja-JP" sz="400" dirty="0" err="1"/>
              <a:t>jp</a:t>
            </a:r>
            <a:r>
              <a:rPr lang="en-US" altLang="ja-JP" sz="400" dirty="0"/>
              <a:t>-toggles"&gt;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-repeat" </a:t>
            </a:r>
            <a:r>
              <a:rPr lang="en-US" altLang="ja-JP" sz="400" dirty="0" err="1"/>
              <a:t>tabindex</a:t>
            </a:r>
            <a:r>
              <a:rPr lang="en-US" altLang="ja-JP" sz="400" dirty="0"/>
              <a:t>="1" title="repeat"&gt;repeat&lt;/a&gt;&lt;/li&gt;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-repeat-off" </a:t>
            </a:r>
            <a:r>
              <a:rPr lang="en-US" altLang="ja-JP" sz="400" dirty="0" err="1"/>
              <a:t>tabindex</a:t>
            </a:r>
            <a:r>
              <a:rPr lang="en-US" altLang="ja-JP" sz="400" dirty="0"/>
              <a:t>="1" title="repeat off"&gt;repeat off&lt;/a&gt;&lt;/li&gt;</a:t>
            </a:r>
          </a:p>
          <a:p>
            <a:r>
              <a:rPr lang="en-US" altLang="ja-JP" sz="400" dirty="0"/>
              <a:t>                                    &lt;/ul&gt;</a:t>
            </a:r>
          </a:p>
          <a:p>
            <a:r>
              <a:rPr lang="en-US" altLang="ja-JP" sz="400" dirty="0"/>
              <a:t>                                &lt;/div&gt;</a:t>
            </a:r>
          </a:p>
          <a:p>
            <a:r>
              <a:rPr lang="en-US" altLang="ja-JP" sz="400" dirty="0"/>
              <a:t>                            &lt;/div&gt;</a:t>
            </a:r>
          </a:p>
          <a:p>
            <a:r>
              <a:rPr lang="en-US" altLang="ja-JP" sz="400" dirty="0"/>
              <a:t>                        &lt;/div&gt;</a:t>
            </a:r>
          </a:p>
          <a:p>
            <a:r>
              <a:rPr lang="en-US" altLang="ja-JP" sz="400" dirty="0"/>
              <a:t>                        &lt;div class="col-4"&gt;&lt;/div&gt;</a:t>
            </a:r>
          </a:p>
          <a:p>
            <a:r>
              <a:rPr lang="en-US" altLang="ja-JP" sz="400" dirty="0"/>
              <a:t>                    &lt;/div&gt;</a:t>
            </a:r>
          </a:p>
          <a:p>
            <a:r>
              <a:rPr lang="en-US" altLang="ja-JP" sz="400" dirty="0"/>
              <a:t>                    &lt;div class="</a:t>
            </a:r>
            <a:r>
              <a:rPr lang="en-US" altLang="ja-JP" sz="400" dirty="0" err="1"/>
              <a:t>jp</a:t>
            </a:r>
            <a:r>
              <a:rPr lang="en-US" altLang="ja-JP" sz="400" dirty="0"/>
              <a:t>-title"&gt;</a:t>
            </a:r>
          </a:p>
          <a:p>
            <a:r>
              <a:rPr lang="en-US" altLang="ja-JP" sz="400" dirty="0"/>
              <a:t>                        &lt;ul&gt;</a:t>
            </a:r>
          </a:p>
          <a:p>
            <a:r>
              <a:rPr lang="en-US" altLang="ja-JP" sz="400" dirty="0"/>
              <a:t>                            &lt;li&gt;&lt;a id="</a:t>
            </a:r>
            <a:r>
              <a:rPr lang="en-US" altLang="ja-JP" sz="400" dirty="0" err="1"/>
              <a:t>a_artist</a:t>
            </a:r>
            <a:r>
              <a:rPr lang="en-US" altLang="ja-JP" sz="400" dirty="0"/>
              <a:t>"&gt;-&lt;/a&gt; / &lt;a id="</a:t>
            </a:r>
            <a:r>
              <a:rPr lang="en-US" altLang="ja-JP" sz="400" dirty="0" err="1"/>
              <a:t>a_title</a:t>
            </a:r>
            <a:r>
              <a:rPr lang="en-US" altLang="ja-JP" sz="400" dirty="0"/>
              <a:t>"&gt;-&lt;/a&gt;&lt;/li&gt;</a:t>
            </a:r>
          </a:p>
          <a:p>
            <a:r>
              <a:rPr lang="en-US" altLang="ja-JP" sz="400" dirty="0"/>
              <a:t>                        &lt;/ul&gt;</a:t>
            </a:r>
          </a:p>
          <a:p>
            <a:r>
              <a:rPr lang="en-US" altLang="ja-JP" sz="400" dirty="0"/>
              <a:t>                    &lt;/div&gt;</a:t>
            </a:r>
          </a:p>
          <a:p>
            <a:r>
              <a:rPr lang="en-US" altLang="ja-JP" sz="400" dirty="0"/>
              <a:t>                    &lt;div class="</a:t>
            </a:r>
            <a:r>
              <a:rPr lang="en-US" altLang="ja-JP" sz="400" dirty="0" err="1"/>
              <a:t>jp</a:t>
            </a:r>
            <a:r>
              <a:rPr lang="en-US" altLang="ja-JP" sz="400" dirty="0"/>
              <a:t>-no-solution"&gt;</a:t>
            </a:r>
          </a:p>
          <a:p>
            <a:r>
              <a:rPr lang="en-US" altLang="ja-JP" sz="400" dirty="0"/>
              <a:t>                        &lt;span&gt;Update Required&lt;/span&gt;</a:t>
            </a:r>
          </a:p>
          <a:p>
            <a:r>
              <a:rPr lang="en-US" altLang="ja-JP" sz="400" dirty="0"/>
              <a:t>                        To play the media you will need to either update your browser to a recent version or update your &lt;a</a:t>
            </a:r>
          </a:p>
          <a:p>
            <a:r>
              <a:rPr lang="en-US" altLang="ja-JP" sz="400" dirty="0"/>
              <a:t>                            </a:t>
            </a:r>
            <a:r>
              <a:rPr lang="en-US" altLang="ja-JP" sz="400" dirty="0" err="1"/>
              <a:t>href</a:t>
            </a:r>
            <a:r>
              <a:rPr lang="en-US" altLang="ja-JP" sz="400" dirty="0"/>
              <a:t>="http://get.adobe.com/</a:t>
            </a:r>
            <a:r>
              <a:rPr lang="en-US" altLang="ja-JP" sz="400" dirty="0" err="1"/>
              <a:t>flashplayer</a:t>
            </a:r>
            <a:r>
              <a:rPr lang="en-US" altLang="ja-JP" sz="400" dirty="0"/>
              <a:t>/" target="_blank"&gt;Flash plugin&lt;/a&gt;.</a:t>
            </a:r>
          </a:p>
          <a:p>
            <a:r>
              <a:rPr lang="en-US" altLang="ja-JP" sz="400" dirty="0"/>
              <a:t>                    &lt;/div&gt;</a:t>
            </a:r>
          </a:p>
          <a:p>
            <a:r>
              <a:rPr lang="en-US" altLang="ja-JP" sz="400" dirty="0"/>
              <a:t>                &lt;/div&gt;</a:t>
            </a:r>
          </a:p>
          <a:p>
            <a:r>
              <a:rPr lang="en-US" altLang="ja-JP" sz="400" dirty="0"/>
              <a:t>            &lt;/div&gt;</a:t>
            </a:r>
          </a:p>
          <a:p>
            <a:r>
              <a:rPr lang="en-US" altLang="ja-JP" sz="400" dirty="0"/>
              <a:t>        &lt;/div&gt;</a:t>
            </a:r>
            <a:endParaRPr kumimoji="1" lang="ja-JP" altLang="en-US" sz="400" dirty="0"/>
          </a:p>
        </p:txBody>
      </p:sp>
    </p:spTree>
    <p:extLst>
      <p:ext uri="{BB962C8B-B14F-4D97-AF65-F5344CB8AC3E}">
        <p14:creationId xmlns:p14="http://schemas.microsoft.com/office/powerpoint/2010/main" val="176194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179141" y="704124"/>
            <a:ext cx="6028760" cy="576625"/>
          </a:xfrm>
        </p:spPr>
        <p:txBody>
          <a:bodyPr/>
          <a:lstStyle/>
          <a:p>
            <a:r>
              <a:rPr lang="ja-JP" altLang="en-US" sz="4000" dirty="0"/>
              <a:t>ソースコード </a:t>
            </a:r>
            <a:r>
              <a:rPr lang="en-US" altLang="ja-JP" sz="4000" dirty="0"/>
              <a:t>- Script</a:t>
            </a:r>
          </a:p>
        </p:txBody>
      </p:sp>
      <p:sp>
        <p:nvSpPr>
          <p:cNvPr id="4" name="テキスト ボックス 3">
            <a:extLst>
              <a:ext uri="{FF2B5EF4-FFF2-40B4-BE49-F238E27FC236}">
                <a16:creationId xmlns:a16="http://schemas.microsoft.com/office/drawing/2014/main" id="{F1289D79-E0AB-4FEE-849B-9B4B5757C3D0}"/>
              </a:ext>
            </a:extLst>
          </p:cNvPr>
          <p:cNvSpPr txBox="1"/>
          <p:nvPr/>
        </p:nvSpPr>
        <p:spPr>
          <a:xfrm>
            <a:off x="315912" y="1508173"/>
            <a:ext cx="2514600" cy="2616101"/>
          </a:xfrm>
          <a:prstGeom prst="rect">
            <a:avLst/>
          </a:prstGeom>
          <a:noFill/>
        </p:spPr>
        <p:txBody>
          <a:bodyPr wrap="square" rtlCol="0">
            <a:spAutoFit/>
          </a:bodyPr>
          <a:lstStyle/>
          <a:p>
            <a:r>
              <a:rPr lang="en-US" altLang="ja-JP" sz="400" dirty="0"/>
              <a:t>&lt;script&gt;</a:t>
            </a:r>
          </a:p>
          <a:p>
            <a:r>
              <a:rPr lang="en-US" altLang="ja-JP" sz="400" dirty="0"/>
              <a:t>    $("#</a:t>
            </a:r>
            <a:r>
              <a:rPr lang="en-US" altLang="ja-JP" sz="400" dirty="0" err="1"/>
              <a:t>audio_player</a:t>
            </a:r>
            <a:r>
              <a:rPr lang="en-US" altLang="ja-JP" sz="400" dirty="0"/>
              <a:t>").</a:t>
            </a:r>
            <a:r>
              <a:rPr lang="en-US" altLang="ja-JP" sz="400" dirty="0" err="1"/>
              <a:t>jPlayer</a:t>
            </a:r>
            <a:r>
              <a:rPr lang="en-US" altLang="ja-JP" sz="400" dirty="0"/>
              <a:t>({</a:t>
            </a:r>
          </a:p>
          <a:p>
            <a:r>
              <a:rPr lang="en-US" altLang="ja-JP" sz="400" dirty="0"/>
              <a:t>        /* </a:t>
            </a:r>
            <a:r>
              <a:rPr lang="ja-JP" altLang="en-US" sz="400" dirty="0"/>
              <a:t>イベントハンドラ *</a:t>
            </a:r>
            <a:r>
              <a:rPr lang="en-US" altLang="ja-JP" sz="400" dirty="0"/>
              <a:t>/</a:t>
            </a:r>
            <a:endParaRPr lang="ja-JP" altLang="en-US" sz="400" dirty="0"/>
          </a:p>
          <a:p>
            <a:r>
              <a:rPr lang="ja-JP" altLang="en-US" sz="400" dirty="0"/>
              <a:t>        </a:t>
            </a:r>
            <a:r>
              <a:rPr lang="en-US" altLang="ja-JP" sz="400" dirty="0"/>
              <a:t>ready: function () {</a:t>
            </a:r>
          </a:p>
          <a:p>
            <a:r>
              <a:rPr lang="en-US" altLang="ja-JP" sz="400" dirty="0"/>
              <a:t>            /* </a:t>
            </a:r>
            <a:r>
              <a:rPr lang="ja-JP" altLang="en-US" sz="400" dirty="0"/>
              <a:t>再生するメディアの定義 *</a:t>
            </a:r>
            <a:r>
              <a:rPr lang="en-US" altLang="ja-JP" sz="400" dirty="0"/>
              <a:t>/</a:t>
            </a:r>
            <a:endParaRPr lang="ja-JP" altLang="en-US" sz="400" dirty="0"/>
          </a:p>
          <a:p>
            <a:r>
              <a:rPr lang="ja-JP" altLang="en-US" sz="400" dirty="0"/>
              <a:t>            </a:t>
            </a:r>
            <a:r>
              <a:rPr lang="en-US" altLang="ja-JP" sz="400" dirty="0"/>
              <a:t>$(this).</a:t>
            </a:r>
            <a:r>
              <a:rPr lang="en-US" altLang="ja-JP" sz="400" dirty="0" err="1"/>
              <a:t>jPlayer</a:t>
            </a:r>
            <a:r>
              <a:rPr lang="en-US" altLang="ja-JP" sz="400" dirty="0"/>
              <a:t>("</a:t>
            </a:r>
            <a:r>
              <a:rPr lang="en-US" altLang="ja-JP" sz="400" dirty="0" err="1"/>
              <a:t>setMedia</a:t>
            </a:r>
            <a:r>
              <a:rPr lang="en-US" altLang="ja-JP" sz="400" dirty="0"/>
              <a:t>", {</a:t>
            </a:r>
          </a:p>
          <a:p>
            <a:r>
              <a:rPr lang="en-US" altLang="ja-JP" sz="400" dirty="0"/>
              <a:t>                mp3: "../</a:t>
            </a:r>
            <a:r>
              <a:rPr lang="en-US" altLang="ja-JP" sz="400" dirty="0" err="1"/>
              <a:t>tmp</a:t>
            </a:r>
            <a:r>
              <a:rPr lang="en-US" altLang="ja-JP" sz="400" dirty="0"/>
              <a:t>/sample1.mp3",   /* mp3 */</a:t>
            </a:r>
          </a:p>
          <a:p>
            <a:r>
              <a:rPr lang="en-US" altLang="ja-JP" sz="400" dirty="0"/>
              <a:t>            }) /* </a:t>
            </a:r>
            <a:r>
              <a:rPr lang="ja-JP" altLang="en-US" sz="400" dirty="0"/>
              <a:t>自動再生 *</a:t>
            </a:r>
            <a:r>
              <a:rPr lang="en-US" altLang="ja-JP" sz="400" dirty="0"/>
              <a:t>/</a:t>
            </a:r>
            <a:endParaRPr lang="ja-JP" altLang="en-US" sz="400" dirty="0"/>
          </a:p>
          <a:p>
            <a:r>
              <a:rPr lang="ja-JP" altLang="en-US" sz="400" dirty="0"/>
              <a:t>        </a:t>
            </a:r>
            <a:r>
              <a:rPr lang="en-US" altLang="ja-JP" sz="400" dirty="0"/>
              <a:t>},</a:t>
            </a:r>
          </a:p>
          <a:p>
            <a:r>
              <a:rPr lang="en-US" altLang="ja-JP" sz="400" dirty="0"/>
              <a:t>        /* </a:t>
            </a:r>
            <a:r>
              <a:rPr lang="ja-JP" altLang="en-US" sz="400" dirty="0"/>
              <a:t>プレロード（デフォルトは</a:t>
            </a:r>
            <a:r>
              <a:rPr lang="en-US" altLang="ja-JP" sz="400" dirty="0"/>
              <a:t>'metadata'</a:t>
            </a:r>
            <a:r>
              <a:rPr lang="ja-JP" altLang="en-US" sz="400" dirty="0" err="1"/>
              <a:t>、</a:t>
            </a:r>
            <a:r>
              <a:rPr lang="ja-JP" altLang="en-US" sz="400" dirty="0"/>
              <a:t>プレロードする場合は</a:t>
            </a:r>
            <a:r>
              <a:rPr lang="en-US" altLang="ja-JP" sz="400" dirty="0"/>
              <a:t>'auto'</a:t>
            </a:r>
            <a:r>
              <a:rPr lang="ja-JP" altLang="en-US" sz="400" dirty="0"/>
              <a:t>） *</a:t>
            </a:r>
            <a:r>
              <a:rPr lang="en-US" altLang="ja-JP" sz="400" dirty="0"/>
              <a:t>/</a:t>
            </a:r>
          </a:p>
          <a:p>
            <a:r>
              <a:rPr lang="en-US" altLang="ja-JP" sz="400" dirty="0"/>
              <a:t>        preload: "metadata",</a:t>
            </a:r>
          </a:p>
          <a:p>
            <a:r>
              <a:rPr lang="en-US" altLang="ja-JP" sz="400" dirty="0"/>
              <a:t>        /* </a:t>
            </a:r>
            <a:r>
              <a:rPr lang="ja-JP" altLang="en-US" sz="400" dirty="0"/>
              <a:t>音量（デフォルトは</a:t>
            </a:r>
            <a:r>
              <a:rPr lang="en-US" altLang="ja-JP" sz="400" dirty="0"/>
              <a:t>0.8</a:t>
            </a:r>
            <a:r>
              <a:rPr lang="ja-JP" altLang="en-US" sz="400" dirty="0" err="1"/>
              <a:t>、</a:t>
            </a:r>
            <a:r>
              <a:rPr lang="ja-JP" altLang="en-US" sz="400" dirty="0"/>
              <a:t>指定可能な値の範囲は</a:t>
            </a:r>
            <a:r>
              <a:rPr lang="en-US" altLang="ja-JP" sz="400" dirty="0"/>
              <a:t>0</a:t>
            </a:r>
            <a:r>
              <a:rPr lang="ja-JP" altLang="en-US" sz="400" dirty="0"/>
              <a:t>～</a:t>
            </a:r>
            <a:r>
              <a:rPr lang="en-US" altLang="ja-JP" sz="400" dirty="0"/>
              <a:t>1</a:t>
            </a:r>
            <a:r>
              <a:rPr lang="ja-JP" altLang="en-US" sz="400" dirty="0"/>
              <a:t>） *</a:t>
            </a:r>
            <a:r>
              <a:rPr lang="en-US" altLang="ja-JP" sz="400" dirty="0"/>
              <a:t>/</a:t>
            </a:r>
            <a:endParaRPr lang="ja-JP" altLang="en-US" sz="400" dirty="0"/>
          </a:p>
          <a:p>
            <a:r>
              <a:rPr lang="ja-JP" altLang="en-US" sz="400" dirty="0"/>
              <a:t>        </a:t>
            </a:r>
            <a:r>
              <a:rPr lang="en-US" altLang="ja-JP" sz="400" dirty="0"/>
              <a:t>volume: 0.5,</a:t>
            </a:r>
          </a:p>
          <a:p>
            <a:r>
              <a:rPr lang="en-US" altLang="ja-JP" sz="400" dirty="0"/>
              <a:t>        /* </a:t>
            </a:r>
            <a:r>
              <a:rPr lang="ja-JP" altLang="en-US" sz="400" dirty="0"/>
              <a:t>ミュートの有無（デフォルトは</a:t>
            </a:r>
            <a:r>
              <a:rPr lang="en-US" altLang="ja-JP" sz="400" dirty="0"/>
              <a:t>false</a:t>
            </a:r>
            <a:r>
              <a:rPr lang="ja-JP" altLang="en-US" sz="400" dirty="0"/>
              <a:t>）*</a:t>
            </a:r>
            <a:r>
              <a:rPr lang="en-US" altLang="ja-JP" sz="400" dirty="0"/>
              <a:t>/</a:t>
            </a:r>
          </a:p>
          <a:p>
            <a:r>
              <a:rPr lang="en-US" altLang="ja-JP" sz="400" dirty="0"/>
              <a:t>        muted: false,</a:t>
            </a:r>
          </a:p>
          <a:p>
            <a:r>
              <a:rPr lang="en-US" altLang="ja-JP" sz="400" dirty="0"/>
              <a:t>        /* </a:t>
            </a:r>
            <a:r>
              <a:rPr lang="ja-JP" altLang="en-US" sz="400" dirty="0"/>
              <a:t>背景色*</a:t>
            </a:r>
            <a:r>
              <a:rPr lang="en-US" altLang="ja-JP" sz="400" dirty="0"/>
              <a:t>/</a:t>
            </a:r>
            <a:endParaRPr lang="ja-JP" altLang="en-US" sz="400" dirty="0"/>
          </a:p>
          <a:p>
            <a:r>
              <a:rPr lang="ja-JP" altLang="en-US" sz="400" dirty="0"/>
              <a:t>        </a:t>
            </a:r>
            <a:r>
              <a:rPr lang="en-US" altLang="ja-JP" sz="400" dirty="0" err="1"/>
              <a:t>backgroundColor</a:t>
            </a:r>
            <a:r>
              <a:rPr lang="en-US" altLang="ja-JP" sz="400" dirty="0"/>
              <a:t>: "#ff6699",</a:t>
            </a:r>
          </a:p>
          <a:p>
            <a:r>
              <a:rPr lang="en-US" altLang="ja-JP" sz="400" dirty="0"/>
              <a:t>        /* </a:t>
            </a:r>
            <a:r>
              <a:rPr lang="ja-JP" altLang="en-US" sz="400" dirty="0"/>
              <a:t>エラーアラート表示の有無（デフォルトは</a:t>
            </a:r>
            <a:r>
              <a:rPr lang="en-US" altLang="ja-JP" sz="400" dirty="0"/>
              <a:t>false</a:t>
            </a:r>
            <a:r>
              <a:rPr lang="ja-JP" altLang="en-US" sz="400" dirty="0"/>
              <a:t>） *</a:t>
            </a:r>
            <a:r>
              <a:rPr lang="en-US" altLang="ja-JP" sz="400" dirty="0"/>
              <a:t>/</a:t>
            </a:r>
          </a:p>
          <a:p>
            <a:r>
              <a:rPr lang="en-US" altLang="ja-JP" sz="400" dirty="0"/>
              <a:t>        </a:t>
            </a:r>
            <a:r>
              <a:rPr lang="en-US" altLang="ja-JP" sz="400" dirty="0" err="1"/>
              <a:t>errorAlerts</a:t>
            </a:r>
            <a:r>
              <a:rPr lang="en-US" altLang="ja-JP" sz="400" dirty="0"/>
              <a:t>: false,</a:t>
            </a:r>
          </a:p>
          <a:p>
            <a:r>
              <a:rPr lang="en-US" altLang="ja-JP" sz="400" dirty="0"/>
              <a:t>        /* </a:t>
            </a:r>
            <a:r>
              <a:rPr lang="ja-JP" altLang="en-US" sz="400" dirty="0"/>
              <a:t>警告アラート表示の有無（デフォルトは</a:t>
            </a:r>
            <a:r>
              <a:rPr lang="en-US" altLang="ja-JP" sz="400" dirty="0"/>
              <a:t>false</a:t>
            </a:r>
            <a:r>
              <a:rPr lang="ja-JP" altLang="en-US" sz="400" dirty="0"/>
              <a:t>） *</a:t>
            </a:r>
            <a:r>
              <a:rPr lang="en-US" altLang="ja-JP" sz="400" dirty="0"/>
              <a:t>/</a:t>
            </a:r>
          </a:p>
          <a:p>
            <a:r>
              <a:rPr lang="en-US" altLang="ja-JP" sz="400" dirty="0"/>
              <a:t>        </a:t>
            </a:r>
            <a:r>
              <a:rPr lang="en-US" altLang="ja-JP" sz="400" dirty="0" err="1"/>
              <a:t>warningAlerts</a:t>
            </a:r>
            <a:r>
              <a:rPr lang="en-US" altLang="ja-JP" sz="400" dirty="0"/>
              <a:t>: false,</a:t>
            </a:r>
          </a:p>
          <a:p>
            <a:r>
              <a:rPr lang="en-US" altLang="ja-JP" sz="400" dirty="0"/>
              <a:t>        /* </a:t>
            </a:r>
            <a:r>
              <a:rPr lang="ja-JP" altLang="en-US" sz="400" dirty="0"/>
              <a:t>最後まで再生された時 *</a:t>
            </a:r>
            <a:r>
              <a:rPr lang="en-US" altLang="ja-JP" sz="400" dirty="0"/>
              <a:t>/</a:t>
            </a:r>
            <a:endParaRPr lang="ja-JP" altLang="en-US" sz="400" dirty="0"/>
          </a:p>
          <a:p>
            <a:r>
              <a:rPr lang="ja-JP" altLang="en-US" sz="400" dirty="0"/>
              <a:t>        </a:t>
            </a:r>
            <a:r>
              <a:rPr lang="en-US" altLang="ja-JP" sz="400" dirty="0"/>
              <a:t>ended: function (event) {</a:t>
            </a:r>
          </a:p>
          <a:p>
            <a:r>
              <a:rPr lang="en-US" altLang="ja-JP" sz="400" dirty="0"/>
              <a:t>            /* </a:t>
            </a:r>
            <a:r>
              <a:rPr lang="ja-JP" altLang="en-US" sz="400" dirty="0"/>
              <a:t>また再生する *</a:t>
            </a:r>
            <a:r>
              <a:rPr lang="en-US" altLang="ja-JP" sz="400" dirty="0"/>
              <a:t>/</a:t>
            </a:r>
            <a:endParaRPr lang="ja-JP" altLang="en-US" sz="400" dirty="0"/>
          </a:p>
          <a:p>
            <a:r>
              <a:rPr lang="ja-JP" altLang="en-US" sz="400" dirty="0"/>
              <a:t>            </a:t>
            </a:r>
            <a:r>
              <a:rPr lang="en-US" altLang="ja-JP" sz="400" dirty="0"/>
              <a:t>//$(this).</a:t>
            </a:r>
            <a:r>
              <a:rPr lang="en-US" altLang="ja-JP" sz="400" dirty="0" err="1"/>
              <a:t>jPlayer</a:t>
            </a:r>
            <a:r>
              <a:rPr lang="en-US" altLang="ja-JP" sz="400" dirty="0"/>
              <a:t>("play");</a:t>
            </a:r>
          </a:p>
          <a:p>
            <a:r>
              <a:rPr lang="en-US" altLang="ja-JP" sz="400" dirty="0"/>
              <a:t>        },</a:t>
            </a:r>
          </a:p>
          <a:p>
            <a:r>
              <a:rPr lang="en-US" altLang="ja-JP" sz="400" dirty="0"/>
              <a:t>        /* Jplayer.swf</a:t>
            </a:r>
            <a:r>
              <a:rPr lang="ja-JP" altLang="en-US" sz="400" dirty="0"/>
              <a:t>のパス *</a:t>
            </a:r>
            <a:r>
              <a:rPr lang="en-US" altLang="ja-JP" sz="400" dirty="0"/>
              <a:t>/</a:t>
            </a:r>
            <a:endParaRPr lang="ja-JP" altLang="en-US" sz="400" dirty="0"/>
          </a:p>
          <a:p>
            <a:r>
              <a:rPr lang="ja-JP" altLang="en-US" sz="400" dirty="0"/>
              <a:t>        </a:t>
            </a:r>
            <a:r>
              <a:rPr lang="en-US" altLang="ja-JP" sz="400" dirty="0" err="1"/>
              <a:t>swfPath</a:t>
            </a:r>
            <a:r>
              <a:rPr lang="en-US" altLang="ja-JP" sz="400" dirty="0"/>
              <a:t>: "../modules/</a:t>
            </a:r>
            <a:r>
              <a:rPr lang="en-US" altLang="ja-JP" sz="400" dirty="0" err="1"/>
              <a:t>jPlayer</a:t>
            </a:r>
            <a:r>
              <a:rPr lang="en-US" altLang="ja-JP" sz="400" dirty="0"/>
              <a:t>-master/</a:t>
            </a:r>
            <a:r>
              <a:rPr lang="en-US" altLang="ja-JP" sz="400" dirty="0" err="1"/>
              <a:t>dist</a:t>
            </a:r>
            <a:r>
              <a:rPr lang="en-US" altLang="ja-JP" sz="400" dirty="0"/>
              <a:t>/</a:t>
            </a:r>
            <a:r>
              <a:rPr lang="en-US" altLang="ja-JP" sz="400" dirty="0" err="1"/>
              <a:t>jplayer</a:t>
            </a:r>
            <a:r>
              <a:rPr lang="en-US" altLang="ja-JP" sz="400" dirty="0"/>
              <a:t>/jquery.jplayer.swf",</a:t>
            </a:r>
          </a:p>
          <a:p>
            <a:r>
              <a:rPr lang="en-US" altLang="ja-JP" sz="400" dirty="0"/>
              <a:t>        /* </a:t>
            </a:r>
            <a:r>
              <a:rPr lang="ja-JP" altLang="en-US" sz="400" dirty="0"/>
              <a:t>ソリューションの優先度（デフォルトは</a:t>
            </a:r>
            <a:r>
              <a:rPr lang="en-US" altLang="ja-JP" sz="400" dirty="0"/>
              <a:t>\"html, flash\") */</a:t>
            </a:r>
          </a:p>
          <a:p>
            <a:r>
              <a:rPr lang="en-US" altLang="ja-JP" sz="400" dirty="0"/>
              <a:t>        solution: 'html, flash',</a:t>
            </a:r>
          </a:p>
          <a:p>
            <a:r>
              <a:rPr lang="en-US" altLang="ja-JP" sz="400" dirty="0"/>
              <a:t>        /* </a:t>
            </a:r>
            <a:r>
              <a:rPr lang="ja-JP" altLang="en-US" sz="400" dirty="0"/>
              <a:t>フォーマット（デフォルトは</a:t>
            </a:r>
            <a:r>
              <a:rPr lang="en-US" altLang="ja-JP" sz="400" dirty="0"/>
              <a:t>mp3</a:t>
            </a:r>
            <a:r>
              <a:rPr lang="ja-JP" altLang="en-US" sz="400" dirty="0" err="1"/>
              <a:t>、</a:t>
            </a:r>
            <a:r>
              <a:rPr lang="ja-JP" altLang="en-US" sz="400" dirty="0"/>
              <a:t>カンマ区切りで複数指定可、優先度は左が高）*</a:t>
            </a:r>
            <a:r>
              <a:rPr lang="en-US" altLang="ja-JP" sz="400" dirty="0"/>
              <a:t>/</a:t>
            </a:r>
            <a:endParaRPr lang="ja-JP" altLang="en-US" sz="400" dirty="0"/>
          </a:p>
          <a:p>
            <a:r>
              <a:rPr lang="ja-JP" altLang="en-US" sz="400" dirty="0"/>
              <a:t>        </a:t>
            </a:r>
            <a:r>
              <a:rPr lang="en-US" altLang="ja-JP" sz="400" dirty="0"/>
              <a:t>/* </a:t>
            </a:r>
            <a:r>
              <a:rPr lang="ja-JP" altLang="en-US" sz="400" dirty="0"/>
              <a:t>指定可能なフォーマットは、</a:t>
            </a:r>
            <a:r>
              <a:rPr lang="en-US" altLang="ja-JP" sz="400" dirty="0"/>
              <a:t>mp3, m4a, m4v, </a:t>
            </a:r>
            <a:r>
              <a:rPr lang="en-US" altLang="ja-JP" sz="400" dirty="0" err="1"/>
              <a:t>oga</a:t>
            </a:r>
            <a:r>
              <a:rPr lang="en-US" altLang="ja-JP" sz="400" dirty="0"/>
              <a:t>, </a:t>
            </a:r>
            <a:r>
              <a:rPr lang="en-US" altLang="ja-JP" sz="400" dirty="0" err="1"/>
              <a:t>ogv</a:t>
            </a:r>
            <a:r>
              <a:rPr lang="en-US" altLang="ja-JP" sz="400" dirty="0"/>
              <a:t>, wav, </a:t>
            </a:r>
            <a:r>
              <a:rPr lang="en-US" altLang="ja-JP" sz="400" dirty="0" err="1"/>
              <a:t>webma</a:t>
            </a:r>
            <a:r>
              <a:rPr lang="en-US" altLang="ja-JP" sz="400" dirty="0"/>
              <a:t>, </a:t>
            </a:r>
            <a:r>
              <a:rPr lang="en-US" altLang="ja-JP" sz="400" dirty="0" err="1"/>
              <a:t>webmv</a:t>
            </a:r>
            <a:r>
              <a:rPr lang="en-US" altLang="ja-JP" sz="400" dirty="0"/>
              <a:t> */</a:t>
            </a:r>
          </a:p>
          <a:p>
            <a:r>
              <a:rPr lang="en-US" altLang="ja-JP" sz="400" dirty="0"/>
              <a:t>        /* </a:t>
            </a:r>
            <a:r>
              <a:rPr lang="ja-JP" altLang="en-US" sz="400" dirty="0"/>
              <a:t>音声なら</a:t>
            </a:r>
            <a:r>
              <a:rPr lang="en-US" altLang="ja-JP" sz="400" dirty="0"/>
              <a:t>mp3 or m4a</a:t>
            </a:r>
            <a:r>
              <a:rPr lang="ja-JP" altLang="en-US" sz="400" dirty="0" err="1"/>
              <a:t>、</a:t>
            </a:r>
            <a:r>
              <a:rPr lang="ja-JP" altLang="en-US" sz="400" dirty="0"/>
              <a:t>動画なら</a:t>
            </a:r>
            <a:r>
              <a:rPr lang="en-US" altLang="ja-JP" sz="400" dirty="0"/>
              <a:t>m4v */</a:t>
            </a:r>
          </a:p>
          <a:p>
            <a:r>
              <a:rPr lang="en-US" altLang="ja-JP" sz="400" dirty="0"/>
              <a:t>        supplied: "mp3",</a:t>
            </a:r>
          </a:p>
          <a:p>
            <a:r>
              <a:rPr lang="en-US" altLang="ja-JP" sz="400" dirty="0"/>
              <a:t>        </a:t>
            </a:r>
            <a:r>
              <a:rPr lang="en-US" altLang="ja-JP" sz="400" dirty="0" err="1"/>
              <a:t>wmode</a:t>
            </a:r>
            <a:r>
              <a:rPr lang="en-US" altLang="ja-JP" sz="400" dirty="0"/>
              <a:t>: "window"</a:t>
            </a:r>
          </a:p>
          <a:p>
            <a:r>
              <a:rPr lang="en-US" altLang="ja-JP" sz="400" dirty="0"/>
              <a:t>    })</a:t>
            </a:r>
          </a:p>
          <a:p>
            <a:r>
              <a:rPr lang="en-US" altLang="ja-JP" sz="400" dirty="0"/>
              <a:t>    .bind($.</a:t>
            </a:r>
            <a:r>
              <a:rPr lang="en-US" altLang="ja-JP" sz="400" dirty="0" err="1"/>
              <a:t>jPlayer.event.play</a:t>
            </a:r>
            <a:r>
              <a:rPr lang="en-US" altLang="ja-JP" sz="400" dirty="0"/>
              <a:t>, function () {</a:t>
            </a:r>
          </a:p>
          <a:p>
            <a:r>
              <a:rPr lang="en-US" altLang="ja-JP" sz="400" dirty="0"/>
              <a:t>        $(this).</a:t>
            </a:r>
            <a:r>
              <a:rPr lang="en-US" altLang="ja-JP" sz="400" dirty="0" err="1"/>
              <a:t>jPlayer</a:t>
            </a:r>
            <a:r>
              <a:rPr lang="en-US" altLang="ja-JP" sz="400" dirty="0"/>
              <a:t>("</a:t>
            </a:r>
            <a:r>
              <a:rPr lang="en-US" altLang="ja-JP" sz="400" dirty="0" err="1"/>
              <a:t>pauseOthers</a:t>
            </a:r>
            <a:r>
              <a:rPr lang="en-US" altLang="ja-JP" sz="400" dirty="0"/>
              <a:t>");</a:t>
            </a:r>
          </a:p>
          <a:p>
            <a:r>
              <a:rPr lang="en-US" altLang="ja-JP" sz="400" dirty="0"/>
              <a:t>    });</a:t>
            </a:r>
          </a:p>
          <a:p>
            <a:r>
              <a:rPr lang="en-US" altLang="ja-JP" sz="400" dirty="0"/>
              <a:t>&lt;/script&gt;</a:t>
            </a:r>
          </a:p>
          <a:p>
            <a:endParaRPr kumimoji="1" lang="ja-JP" altLang="en-US" sz="400" dirty="0"/>
          </a:p>
        </p:txBody>
      </p:sp>
      <p:sp>
        <p:nvSpPr>
          <p:cNvPr id="7" name="テキスト ボックス 6">
            <a:extLst>
              <a:ext uri="{FF2B5EF4-FFF2-40B4-BE49-F238E27FC236}">
                <a16:creationId xmlns:a16="http://schemas.microsoft.com/office/drawing/2014/main" id="{741549BB-7571-4D02-B913-2C997A8FF262}"/>
              </a:ext>
            </a:extLst>
          </p:cNvPr>
          <p:cNvSpPr txBox="1"/>
          <p:nvPr/>
        </p:nvSpPr>
        <p:spPr>
          <a:xfrm>
            <a:off x="2610175" y="1573558"/>
            <a:ext cx="3910012" cy="1477328"/>
          </a:xfrm>
          <a:prstGeom prst="rect">
            <a:avLst/>
          </a:prstGeom>
          <a:noFill/>
        </p:spPr>
        <p:txBody>
          <a:bodyPr wrap="square" rtlCol="0">
            <a:spAutoFit/>
          </a:bodyPr>
          <a:lstStyle/>
          <a:p>
            <a:pPr marL="742950" lvl="1" indent="-285750">
              <a:buFont typeface="Wingdings" panose="05000000000000000000" pitchFamily="2" charset="2"/>
              <a:buChar char="n"/>
            </a:pPr>
            <a:endParaRPr lang="en-US" altLang="ja-JP" sz="1000" dirty="0"/>
          </a:p>
          <a:p>
            <a:pPr marL="285750" indent="-285750">
              <a:buFont typeface="Wingdings" panose="05000000000000000000" pitchFamily="2" charset="2"/>
              <a:buChar char="n"/>
            </a:pPr>
            <a:r>
              <a:rPr lang="en-US" altLang="ja-JP" sz="1000" dirty="0"/>
              <a:t>Ready</a:t>
            </a:r>
          </a:p>
          <a:p>
            <a:pPr marL="742950" lvl="1" indent="-285750">
              <a:buFont typeface="Wingdings" panose="05000000000000000000" pitchFamily="2" charset="2"/>
              <a:buChar char="n"/>
            </a:pPr>
            <a:r>
              <a:rPr lang="ja-JP" altLang="en-US" sz="1000" dirty="0"/>
              <a:t>ここであれこれ設定をしてあげます</a:t>
            </a:r>
            <a:endParaRPr lang="en-US" altLang="ja-JP" sz="1000" dirty="0"/>
          </a:p>
          <a:p>
            <a:pPr marL="285750" indent="-285750">
              <a:buFont typeface="Wingdings" panose="05000000000000000000" pitchFamily="2" charset="2"/>
              <a:buChar char="n"/>
            </a:pPr>
            <a:r>
              <a:rPr lang="en-US" altLang="ja-JP" sz="1000" dirty="0"/>
              <a:t>Mp3</a:t>
            </a:r>
          </a:p>
          <a:p>
            <a:pPr marL="742950" lvl="1" indent="-285750">
              <a:buFont typeface="Wingdings" panose="05000000000000000000" pitchFamily="2" charset="2"/>
              <a:buChar char="n"/>
            </a:pPr>
            <a:r>
              <a:rPr lang="ja-JP" altLang="en-US" sz="1000" dirty="0"/>
              <a:t>再生対象のファイルパス</a:t>
            </a:r>
            <a:endParaRPr lang="en-US" altLang="ja-JP" sz="1000" dirty="0"/>
          </a:p>
          <a:p>
            <a:pPr marL="285750" indent="-285750">
              <a:buFont typeface="Wingdings" panose="05000000000000000000" pitchFamily="2" charset="2"/>
              <a:buChar char="n"/>
            </a:pPr>
            <a:r>
              <a:rPr lang="en-US" altLang="ja-JP" sz="1000" dirty="0" err="1"/>
              <a:t>swfPath</a:t>
            </a:r>
            <a:endParaRPr lang="en-US" altLang="ja-JP" sz="1000" dirty="0"/>
          </a:p>
          <a:p>
            <a:pPr marL="742950" lvl="1" indent="-285750">
              <a:buFont typeface="Wingdings" panose="05000000000000000000" pitchFamily="2" charset="2"/>
              <a:buChar char="n"/>
            </a:pPr>
            <a:r>
              <a:rPr kumimoji="1" lang="ja-JP" altLang="en-US" sz="1000" dirty="0"/>
              <a:t>アニメーションが格納されているファイルへのパス</a:t>
            </a:r>
            <a:endParaRPr kumimoji="1" lang="en-US" altLang="ja-JP" sz="1000" dirty="0"/>
          </a:p>
          <a:p>
            <a:pPr marL="285750" indent="-285750">
              <a:buFont typeface="Wingdings" panose="05000000000000000000" pitchFamily="2" charset="2"/>
              <a:buChar char="n"/>
            </a:pPr>
            <a:r>
              <a:rPr lang="en-US" altLang="ja-JP" sz="1000" dirty="0"/>
              <a:t>Supplied</a:t>
            </a:r>
          </a:p>
          <a:p>
            <a:pPr marL="742950" lvl="1" indent="-285750">
              <a:buFont typeface="Wingdings" panose="05000000000000000000" pitchFamily="2" charset="2"/>
              <a:buChar char="n"/>
            </a:pPr>
            <a:r>
              <a:rPr kumimoji="1" lang="ja-JP" altLang="en-US" sz="1000" dirty="0"/>
              <a:t>対応させるファイルの拡張子</a:t>
            </a:r>
            <a:endParaRPr kumimoji="1" lang="en-US" altLang="ja-JP" sz="1000" dirty="0"/>
          </a:p>
        </p:txBody>
      </p:sp>
      <p:cxnSp>
        <p:nvCxnSpPr>
          <p:cNvPr id="11" name="直線矢印コネクタ 10">
            <a:extLst>
              <a:ext uri="{FF2B5EF4-FFF2-40B4-BE49-F238E27FC236}">
                <a16:creationId xmlns:a16="http://schemas.microsoft.com/office/drawing/2014/main" id="{D1B22686-FB89-43B3-8146-750C316426BF}"/>
              </a:ext>
            </a:extLst>
          </p:cNvPr>
          <p:cNvCxnSpPr>
            <a:cxnSpLocks/>
          </p:cNvCxnSpPr>
          <p:nvPr/>
        </p:nvCxnSpPr>
        <p:spPr>
          <a:xfrm flipH="1" flipV="1">
            <a:off x="1158246" y="1746250"/>
            <a:ext cx="1540504" cy="790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a:extLst>
              <a:ext uri="{FF2B5EF4-FFF2-40B4-BE49-F238E27FC236}">
                <a16:creationId xmlns:a16="http://schemas.microsoft.com/office/drawing/2014/main" id="{3CA69067-F6DD-4F87-8897-9C2D68196AA5}"/>
              </a:ext>
            </a:extLst>
          </p:cNvPr>
          <p:cNvCxnSpPr>
            <a:cxnSpLocks/>
          </p:cNvCxnSpPr>
          <p:nvPr/>
        </p:nvCxnSpPr>
        <p:spPr>
          <a:xfrm flipH="1" flipV="1">
            <a:off x="1765618" y="1961272"/>
            <a:ext cx="933132" cy="1568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F3F1B337-4474-48FD-AA38-6E0AF07968A3}"/>
              </a:ext>
            </a:extLst>
          </p:cNvPr>
          <p:cNvCxnSpPr>
            <a:cxnSpLocks/>
          </p:cNvCxnSpPr>
          <p:nvPr/>
        </p:nvCxnSpPr>
        <p:spPr>
          <a:xfrm flipH="1">
            <a:off x="977900" y="2816223"/>
            <a:ext cx="1720850" cy="8009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CFD47C61-ED73-4E4D-B425-AD659DE1E894}"/>
              </a:ext>
            </a:extLst>
          </p:cNvPr>
          <p:cNvCxnSpPr>
            <a:cxnSpLocks/>
          </p:cNvCxnSpPr>
          <p:nvPr/>
        </p:nvCxnSpPr>
        <p:spPr>
          <a:xfrm flipH="1">
            <a:off x="1158245" y="2457451"/>
            <a:ext cx="1540505" cy="7216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8929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849251" y="706793"/>
            <a:ext cx="4310249" cy="576625"/>
          </a:xfrm>
        </p:spPr>
        <p:txBody>
          <a:bodyPr/>
          <a:lstStyle/>
          <a:p>
            <a:r>
              <a:rPr lang="ja-JP" altLang="en-US" sz="4000" dirty="0"/>
              <a:t>再生できましたね</a:t>
            </a:r>
            <a:endParaRPr lang="en-US" altLang="ja-JP" sz="4000" dirty="0"/>
          </a:p>
        </p:txBody>
      </p:sp>
      <p:pic>
        <p:nvPicPr>
          <p:cNvPr id="5" name="図 4">
            <a:extLst>
              <a:ext uri="{FF2B5EF4-FFF2-40B4-BE49-F238E27FC236}">
                <a16:creationId xmlns:a16="http://schemas.microsoft.com/office/drawing/2014/main" id="{EC624197-2DF2-4809-ACDE-4BD7CFD67E41}"/>
              </a:ext>
            </a:extLst>
          </p:cNvPr>
          <p:cNvPicPr>
            <a:picLocks noChangeAspect="1"/>
          </p:cNvPicPr>
          <p:nvPr/>
        </p:nvPicPr>
        <p:blipFill>
          <a:blip r:embed="rId2"/>
          <a:stretch>
            <a:fillRect/>
          </a:stretch>
        </p:blipFill>
        <p:spPr>
          <a:xfrm>
            <a:off x="1028700" y="1377950"/>
            <a:ext cx="6384392" cy="3288202"/>
          </a:xfrm>
          <a:prstGeom prst="rect">
            <a:avLst/>
          </a:prstGeom>
        </p:spPr>
      </p:pic>
      <p:sp>
        <p:nvSpPr>
          <p:cNvPr id="6" name="正方形/長方形 5">
            <a:extLst>
              <a:ext uri="{FF2B5EF4-FFF2-40B4-BE49-F238E27FC236}">
                <a16:creationId xmlns:a16="http://schemas.microsoft.com/office/drawing/2014/main" id="{BC77ED29-9EE6-4CC6-B831-3788A3804B73}"/>
              </a:ext>
            </a:extLst>
          </p:cNvPr>
          <p:cNvSpPr/>
          <p:nvPr/>
        </p:nvSpPr>
        <p:spPr>
          <a:xfrm>
            <a:off x="2946400" y="4165600"/>
            <a:ext cx="1841500" cy="635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5886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クリックされたコンテンツで曲変更</a:t>
            </a:r>
            <a:endParaRPr lang="en-US" altLang="ja-JP" sz="4000" dirty="0"/>
          </a:p>
        </p:txBody>
      </p:sp>
      <p:pic>
        <p:nvPicPr>
          <p:cNvPr id="4" name="図 3">
            <a:extLst>
              <a:ext uri="{FF2B5EF4-FFF2-40B4-BE49-F238E27FC236}">
                <a16:creationId xmlns:a16="http://schemas.microsoft.com/office/drawing/2014/main" id="{7428E8FF-0DC8-4B7F-8065-638A26002AAD}"/>
              </a:ext>
            </a:extLst>
          </p:cNvPr>
          <p:cNvPicPr>
            <a:picLocks noChangeAspect="1"/>
          </p:cNvPicPr>
          <p:nvPr/>
        </p:nvPicPr>
        <p:blipFill>
          <a:blip r:embed="rId2"/>
          <a:stretch>
            <a:fillRect/>
          </a:stretch>
        </p:blipFill>
        <p:spPr>
          <a:xfrm>
            <a:off x="200505" y="1302645"/>
            <a:ext cx="4535343" cy="1941307"/>
          </a:xfrm>
          <a:prstGeom prst="rect">
            <a:avLst/>
          </a:prstGeom>
        </p:spPr>
      </p:pic>
      <p:sp>
        <p:nvSpPr>
          <p:cNvPr id="7" name="正方形/長方形 6">
            <a:extLst>
              <a:ext uri="{FF2B5EF4-FFF2-40B4-BE49-F238E27FC236}">
                <a16:creationId xmlns:a16="http://schemas.microsoft.com/office/drawing/2014/main" id="{2BE97B88-3B97-441E-8048-1155B2C7029E}"/>
              </a:ext>
            </a:extLst>
          </p:cNvPr>
          <p:cNvSpPr/>
          <p:nvPr/>
        </p:nvSpPr>
        <p:spPr>
          <a:xfrm>
            <a:off x="1397000" y="2159000"/>
            <a:ext cx="3111500" cy="69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2E3233F-DF12-49A6-9E42-BC8C60E69ECC}"/>
              </a:ext>
            </a:extLst>
          </p:cNvPr>
          <p:cNvSpPr/>
          <p:nvPr/>
        </p:nvSpPr>
        <p:spPr>
          <a:xfrm>
            <a:off x="1397000" y="2870200"/>
            <a:ext cx="3111500" cy="69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4914900" y="1513511"/>
            <a:ext cx="2927350" cy="369332"/>
          </a:xfrm>
          <a:prstGeom prst="rect">
            <a:avLst/>
          </a:prstGeom>
          <a:noFill/>
        </p:spPr>
        <p:txBody>
          <a:bodyPr wrap="square" rtlCol="0">
            <a:spAutoFit/>
          </a:bodyPr>
          <a:lstStyle/>
          <a:p>
            <a:r>
              <a:rPr kumimoji="1" lang="ja-JP" altLang="en-US" dirty="0"/>
              <a:t>これを追加しましょう</a:t>
            </a:r>
          </a:p>
        </p:txBody>
      </p:sp>
      <p:sp>
        <p:nvSpPr>
          <p:cNvPr id="11" name="テキスト ボックス 10">
            <a:extLst>
              <a:ext uri="{FF2B5EF4-FFF2-40B4-BE49-F238E27FC236}">
                <a16:creationId xmlns:a16="http://schemas.microsoft.com/office/drawing/2014/main" id="{831B0032-E0EB-40E5-93E3-925EF0CCFE30}"/>
              </a:ext>
            </a:extLst>
          </p:cNvPr>
          <p:cNvSpPr txBox="1"/>
          <p:nvPr/>
        </p:nvSpPr>
        <p:spPr>
          <a:xfrm>
            <a:off x="5093952" y="1824593"/>
            <a:ext cx="2748298" cy="400110"/>
          </a:xfrm>
          <a:prstGeom prst="rect">
            <a:avLst/>
          </a:prstGeom>
          <a:noFill/>
        </p:spPr>
        <p:txBody>
          <a:bodyPr wrap="square" rtlCol="0">
            <a:spAutoFit/>
          </a:bodyPr>
          <a:lstStyle/>
          <a:p>
            <a:r>
              <a:rPr lang="en-US" altLang="ja-JP" sz="1000" dirty="0"/>
              <a:t>※</a:t>
            </a:r>
            <a:r>
              <a:rPr kumimoji="1" lang="ja-JP" altLang="en-US" sz="1000" dirty="0"/>
              <a:t>ファイルパスを画面上から見えないようにして値として持たせます</a:t>
            </a:r>
          </a:p>
        </p:txBody>
      </p:sp>
    </p:spTree>
    <p:extLst>
      <p:ext uri="{BB962C8B-B14F-4D97-AF65-F5344CB8AC3E}">
        <p14:creationId xmlns:p14="http://schemas.microsoft.com/office/powerpoint/2010/main" val="3025126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クリックイベントを実装しましょう</a:t>
            </a:r>
            <a:endParaRPr lang="en-US" altLang="ja-JP" sz="4000" dirty="0"/>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3244455" y="1440537"/>
            <a:ext cx="2927350" cy="369332"/>
          </a:xfrm>
          <a:prstGeom prst="rect">
            <a:avLst/>
          </a:prstGeom>
          <a:noFill/>
        </p:spPr>
        <p:txBody>
          <a:bodyPr wrap="square" rtlCol="0">
            <a:spAutoFit/>
          </a:bodyPr>
          <a:lstStyle/>
          <a:p>
            <a:r>
              <a:rPr kumimoji="1" lang="ja-JP" altLang="en-US" dirty="0"/>
              <a:t>まずは関数を定義します</a:t>
            </a:r>
          </a:p>
        </p:txBody>
      </p:sp>
      <p:sp>
        <p:nvSpPr>
          <p:cNvPr id="11" name="テキスト ボックス 10">
            <a:extLst>
              <a:ext uri="{FF2B5EF4-FFF2-40B4-BE49-F238E27FC236}">
                <a16:creationId xmlns:a16="http://schemas.microsoft.com/office/drawing/2014/main" id="{831B0032-E0EB-40E5-93E3-925EF0CCFE30}"/>
              </a:ext>
            </a:extLst>
          </p:cNvPr>
          <p:cNvSpPr txBox="1"/>
          <p:nvPr/>
        </p:nvSpPr>
        <p:spPr>
          <a:xfrm>
            <a:off x="3423507" y="1766933"/>
            <a:ext cx="2748298" cy="246221"/>
          </a:xfrm>
          <a:prstGeom prst="rect">
            <a:avLst/>
          </a:prstGeom>
          <a:noFill/>
        </p:spPr>
        <p:txBody>
          <a:bodyPr wrap="square" rtlCol="0">
            <a:spAutoFit/>
          </a:bodyPr>
          <a:lstStyle/>
          <a:p>
            <a:r>
              <a:rPr kumimoji="1" lang="ja-JP" altLang="en-US" sz="1000" dirty="0"/>
              <a:t>ただコンソールに文字列を表示するだけ</a:t>
            </a:r>
          </a:p>
        </p:txBody>
      </p:sp>
      <p:pic>
        <p:nvPicPr>
          <p:cNvPr id="15" name="図 14">
            <a:extLst>
              <a:ext uri="{FF2B5EF4-FFF2-40B4-BE49-F238E27FC236}">
                <a16:creationId xmlns:a16="http://schemas.microsoft.com/office/drawing/2014/main" id="{5F0EA1AF-7C0B-4B88-B956-5BBF9705F813}"/>
              </a:ext>
            </a:extLst>
          </p:cNvPr>
          <p:cNvPicPr>
            <a:picLocks noChangeAspect="1"/>
          </p:cNvPicPr>
          <p:nvPr/>
        </p:nvPicPr>
        <p:blipFill>
          <a:blip r:embed="rId2"/>
          <a:stretch>
            <a:fillRect/>
          </a:stretch>
        </p:blipFill>
        <p:spPr>
          <a:xfrm>
            <a:off x="82550" y="1440537"/>
            <a:ext cx="3161905" cy="1209524"/>
          </a:xfrm>
          <a:prstGeom prst="rect">
            <a:avLst/>
          </a:prstGeom>
        </p:spPr>
      </p:pic>
      <p:sp>
        <p:nvSpPr>
          <p:cNvPr id="16" name="テキスト ボックス 15">
            <a:extLst>
              <a:ext uri="{FF2B5EF4-FFF2-40B4-BE49-F238E27FC236}">
                <a16:creationId xmlns:a16="http://schemas.microsoft.com/office/drawing/2014/main" id="{FC5C5292-C7DC-414D-BCCA-C3963D214B67}"/>
              </a:ext>
            </a:extLst>
          </p:cNvPr>
          <p:cNvSpPr txBox="1"/>
          <p:nvPr/>
        </p:nvSpPr>
        <p:spPr>
          <a:xfrm>
            <a:off x="3244454" y="2957875"/>
            <a:ext cx="5258196" cy="369332"/>
          </a:xfrm>
          <a:prstGeom prst="rect">
            <a:avLst/>
          </a:prstGeom>
          <a:noFill/>
        </p:spPr>
        <p:txBody>
          <a:bodyPr wrap="square" rtlCol="0">
            <a:spAutoFit/>
          </a:bodyPr>
          <a:lstStyle/>
          <a:p>
            <a:r>
              <a:rPr kumimoji="1" lang="ja-JP" altLang="en-US" dirty="0"/>
              <a:t>コンテンツのクリックイベントに追加しましょう</a:t>
            </a:r>
          </a:p>
        </p:txBody>
      </p:sp>
      <p:pic>
        <p:nvPicPr>
          <p:cNvPr id="23" name="図 22">
            <a:extLst>
              <a:ext uri="{FF2B5EF4-FFF2-40B4-BE49-F238E27FC236}">
                <a16:creationId xmlns:a16="http://schemas.microsoft.com/office/drawing/2014/main" id="{A8162776-E994-4378-A803-22767B8869C4}"/>
              </a:ext>
            </a:extLst>
          </p:cNvPr>
          <p:cNvPicPr>
            <a:picLocks noChangeAspect="1"/>
          </p:cNvPicPr>
          <p:nvPr/>
        </p:nvPicPr>
        <p:blipFill>
          <a:blip r:embed="rId3"/>
          <a:stretch>
            <a:fillRect/>
          </a:stretch>
        </p:blipFill>
        <p:spPr>
          <a:xfrm>
            <a:off x="82551" y="2774160"/>
            <a:ext cx="3105150" cy="1842567"/>
          </a:xfrm>
          <a:prstGeom prst="rect">
            <a:avLst/>
          </a:prstGeom>
        </p:spPr>
      </p:pic>
      <p:sp>
        <p:nvSpPr>
          <p:cNvPr id="24" name="テキスト ボックス 23">
            <a:extLst>
              <a:ext uri="{FF2B5EF4-FFF2-40B4-BE49-F238E27FC236}">
                <a16:creationId xmlns:a16="http://schemas.microsoft.com/office/drawing/2014/main" id="{9293E2F0-FA5E-4E77-B706-4CE9B9B8AE52}"/>
              </a:ext>
            </a:extLst>
          </p:cNvPr>
          <p:cNvSpPr txBox="1"/>
          <p:nvPr/>
        </p:nvSpPr>
        <p:spPr>
          <a:xfrm>
            <a:off x="3423506" y="3323522"/>
            <a:ext cx="3821843" cy="246221"/>
          </a:xfrm>
          <a:prstGeom prst="rect">
            <a:avLst/>
          </a:prstGeom>
          <a:noFill/>
        </p:spPr>
        <p:txBody>
          <a:bodyPr wrap="square" rtlCol="0">
            <a:spAutoFit/>
          </a:bodyPr>
          <a:lstStyle/>
          <a:p>
            <a:r>
              <a:rPr kumimoji="1" lang="en-US" altLang="ja-JP" sz="1000" dirty="0" err="1"/>
              <a:t>getContentPath</a:t>
            </a:r>
            <a:r>
              <a:rPr kumimoji="1" lang="en-US" altLang="ja-JP" sz="1000" dirty="0"/>
              <a:t>(this) -&gt; this</a:t>
            </a:r>
            <a:r>
              <a:rPr kumimoji="1" lang="ja-JP" altLang="en-US" sz="1000" dirty="0"/>
              <a:t>はクリックされた自分自身</a:t>
            </a:r>
          </a:p>
        </p:txBody>
      </p:sp>
      <p:sp>
        <p:nvSpPr>
          <p:cNvPr id="25" name="テキスト ボックス 24">
            <a:extLst>
              <a:ext uri="{FF2B5EF4-FFF2-40B4-BE49-F238E27FC236}">
                <a16:creationId xmlns:a16="http://schemas.microsoft.com/office/drawing/2014/main" id="{9D8DCF16-DD76-4247-9186-7C68CAF61BF1}"/>
              </a:ext>
            </a:extLst>
          </p:cNvPr>
          <p:cNvSpPr txBox="1"/>
          <p:nvPr/>
        </p:nvSpPr>
        <p:spPr>
          <a:xfrm>
            <a:off x="3423506" y="1966988"/>
            <a:ext cx="3929794" cy="246221"/>
          </a:xfrm>
          <a:prstGeom prst="rect">
            <a:avLst/>
          </a:prstGeom>
          <a:noFill/>
        </p:spPr>
        <p:txBody>
          <a:bodyPr wrap="square" rtlCol="0">
            <a:spAutoFit/>
          </a:bodyPr>
          <a:lstStyle/>
          <a:p>
            <a:r>
              <a:rPr kumimoji="1" lang="ja-JP" altLang="en-US" sz="1000" dirty="0"/>
              <a:t>引数の </a:t>
            </a:r>
            <a:r>
              <a:rPr kumimoji="1" lang="en-US" altLang="ja-JP" sz="1000" dirty="0"/>
              <a:t>e </a:t>
            </a:r>
            <a:r>
              <a:rPr kumimoji="1" lang="ja-JP" altLang="en-US" sz="1000" dirty="0"/>
              <a:t>に入ってくるのはクリックされた本人のインスタンス</a:t>
            </a:r>
          </a:p>
        </p:txBody>
      </p:sp>
    </p:spTree>
    <p:extLst>
      <p:ext uri="{BB962C8B-B14F-4D97-AF65-F5344CB8AC3E}">
        <p14:creationId xmlns:p14="http://schemas.microsoft.com/office/powerpoint/2010/main" val="3264524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動きをデバッグで見てみましょう</a:t>
            </a:r>
            <a:endParaRPr lang="en-US" altLang="ja-JP" sz="4000" dirty="0"/>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5741014" y="1623798"/>
            <a:ext cx="2927350" cy="923330"/>
          </a:xfrm>
          <a:prstGeom prst="rect">
            <a:avLst/>
          </a:prstGeom>
          <a:noFill/>
        </p:spPr>
        <p:txBody>
          <a:bodyPr wrap="square" rtlCol="0">
            <a:spAutoFit/>
          </a:bodyPr>
          <a:lstStyle/>
          <a:p>
            <a:r>
              <a:rPr kumimoji="1" lang="ja-JP" altLang="en-US" dirty="0"/>
              <a:t>ブレークポイントが設定できたら、エラー君をクリックしてみましょう</a:t>
            </a:r>
          </a:p>
        </p:txBody>
      </p:sp>
      <p:pic>
        <p:nvPicPr>
          <p:cNvPr id="4" name="図 3">
            <a:extLst>
              <a:ext uri="{FF2B5EF4-FFF2-40B4-BE49-F238E27FC236}">
                <a16:creationId xmlns:a16="http://schemas.microsoft.com/office/drawing/2014/main" id="{2B1C3E61-B081-43EB-9181-46147ABE89B2}"/>
              </a:ext>
            </a:extLst>
          </p:cNvPr>
          <p:cNvPicPr>
            <a:picLocks noChangeAspect="1"/>
          </p:cNvPicPr>
          <p:nvPr/>
        </p:nvPicPr>
        <p:blipFill>
          <a:blip r:embed="rId2"/>
          <a:stretch>
            <a:fillRect/>
          </a:stretch>
        </p:blipFill>
        <p:spPr>
          <a:xfrm>
            <a:off x="165100" y="1419514"/>
            <a:ext cx="5515027" cy="2673803"/>
          </a:xfrm>
          <a:prstGeom prst="rect">
            <a:avLst/>
          </a:prstGeom>
        </p:spPr>
      </p:pic>
      <p:sp>
        <p:nvSpPr>
          <p:cNvPr id="5" name="正方形/長方形 4">
            <a:extLst>
              <a:ext uri="{FF2B5EF4-FFF2-40B4-BE49-F238E27FC236}">
                <a16:creationId xmlns:a16="http://schemas.microsoft.com/office/drawing/2014/main" id="{70A95365-34F1-4415-90AF-E68510D13DD1}"/>
              </a:ext>
            </a:extLst>
          </p:cNvPr>
          <p:cNvSpPr/>
          <p:nvPr/>
        </p:nvSpPr>
        <p:spPr>
          <a:xfrm>
            <a:off x="1193800" y="1562100"/>
            <a:ext cx="476250" cy="196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667591D-28FD-4DDF-9C6A-DFB3B7847630}"/>
              </a:ext>
            </a:extLst>
          </p:cNvPr>
          <p:cNvSpPr/>
          <p:nvPr/>
        </p:nvSpPr>
        <p:spPr>
          <a:xfrm>
            <a:off x="350370" y="2260600"/>
            <a:ext cx="716430" cy="196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7082F59-FD3D-42BD-8BB2-FE4C53AE30BF}"/>
              </a:ext>
            </a:extLst>
          </p:cNvPr>
          <p:cNvSpPr/>
          <p:nvPr/>
        </p:nvSpPr>
        <p:spPr>
          <a:xfrm>
            <a:off x="1311834" y="3041650"/>
            <a:ext cx="1793315" cy="2413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C33B0F0-A0B5-4307-B6AD-7B5F6F97F1CD}"/>
              </a:ext>
            </a:extLst>
          </p:cNvPr>
          <p:cNvSpPr txBox="1"/>
          <p:nvPr/>
        </p:nvSpPr>
        <p:spPr>
          <a:xfrm>
            <a:off x="1625600" y="1428439"/>
            <a:ext cx="1005403" cy="215444"/>
          </a:xfrm>
          <a:prstGeom prst="rect">
            <a:avLst/>
          </a:prstGeom>
          <a:noFill/>
        </p:spPr>
        <p:txBody>
          <a:bodyPr wrap="none" rtlCol="0">
            <a:spAutoFit/>
          </a:bodyPr>
          <a:lstStyle/>
          <a:p>
            <a:r>
              <a:rPr kumimoji="1" lang="ja-JP" altLang="en-US" sz="800" dirty="0"/>
              <a:t>①ここをクリック</a:t>
            </a:r>
          </a:p>
        </p:txBody>
      </p:sp>
      <p:sp>
        <p:nvSpPr>
          <p:cNvPr id="17" name="テキスト ボックス 16">
            <a:extLst>
              <a:ext uri="{FF2B5EF4-FFF2-40B4-BE49-F238E27FC236}">
                <a16:creationId xmlns:a16="http://schemas.microsoft.com/office/drawing/2014/main" id="{E464F3B9-9303-4DBB-8DF9-C2FCDD5427BD}"/>
              </a:ext>
            </a:extLst>
          </p:cNvPr>
          <p:cNvSpPr txBox="1"/>
          <p:nvPr/>
        </p:nvSpPr>
        <p:spPr>
          <a:xfrm>
            <a:off x="749368" y="2085463"/>
            <a:ext cx="1568058" cy="215444"/>
          </a:xfrm>
          <a:prstGeom prst="rect">
            <a:avLst/>
          </a:prstGeom>
          <a:noFill/>
        </p:spPr>
        <p:txBody>
          <a:bodyPr wrap="none" rtlCol="0">
            <a:spAutoFit/>
          </a:bodyPr>
          <a:lstStyle/>
          <a:p>
            <a:r>
              <a:rPr lang="ja-JP" altLang="en-US" sz="800" dirty="0"/>
              <a:t>②</a:t>
            </a:r>
            <a:r>
              <a:rPr lang="en-US" altLang="ja-JP" sz="800" dirty="0"/>
              <a:t>/</a:t>
            </a:r>
            <a:r>
              <a:rPr lang="en-US" altLang="ja-JP" sz="800" dirty="0" err="1"/>
              <a:t>src</a:t>
            </a:r>
            <a:r>
              <a:rPr lang="en-US" altLang="ja-JP" sz="800" dirty="0"/>
              <a:t>/index.html</a:t>
            </a:r>
            <a:r>
              <a:rPr lang="ja-JP" altLang="en-US" sz="800" dirty="0"/>
              <a:t>をクリック</a:t>
            </a:r>
            <a:endParaRPr kumimoji="1" lang="ja-JP" altLang="en-US" sz="800" dirty="0"/>
          </a:p>
        </p:txBody>
      </p:sp>
      <p:sp>
        <p:nvSpPr>
          <p:cNvPr id="18" name="テキスト ボックス 17">
            <a:extLst>
              <a:ext uri="{FF2B5EF4-FFF2-40B4-BE49-F238E27FC236}">
                <a16:creationId xmlns:a16="http://schemas.microsoft.com/office/drawing/2014/main" id="{93B52978-9648-4C5B-AA38-CA385A1F439F}"/>
              </a:ext>
            </a:extLst>
          </p:cNvPr>
          <p:cNvSpPr txBox="1"/>
          <p:nvPr/>
        </p:nvSpPr>
        <p:spPr>
          <a:xfrm>
            <a:off x="1898160" y="2865880"/>
            <a:ext cx="1107996" cy="215444"/>
          </a:xfrm>
          <a:prstGeom prst="rect">
            <a:avLst/>
          </a:prstGeom>
          <a:noFill/>
        </p:spPr>
        <p:txBody>
          <a:bodyPr wrap="none" rtlCol="0">
            <a:spAutoFit/>
          </a:bodyPr>
          <a:lstStyle/>
          <a:p>
            <a:r>
              <a:rPr lang="ja-JP" altLang="en-US" sz="800" dirty="0"/>
              <a:t>②</a:t>
            </a:r>
            <a:r>
              <a:rPr kumimoji="1" lang="ja-JP" altLang="en-US" sz="800" dirty="0"/>
              <a:t>行番号をクリック</a:t>
            </a:r>
          </a:p>
        </p:txBody>
      </p:sp>
    </p:spTree>
    <p:extLst>
      <p:ext uri="{BB962C8B-B14F-4D97-AF65-F5344CB8AC3E}">
        <p14:creationId xmlns:p14="http://schemas.microsoft.com/office/powerpoint/2010/main" val="924054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4000" dirty="0"/>
              <a:t>ブレークポイントで処理が止まります</a:t>
            </a:r>
            <a:endParaRPr lang="en-US" altLang="ja-JP" sz="4000" dirty="0"/>
          </a:p>
        </p:txBody>
      </p:sp>
      <p:pic>
        <p:nvPicPr>
          <p:cNvPr id="7" name="図 6">
            <a:extLst>
              <a:ext uri="{FF2B5EF4-FFF2-40B4-BE49-F238E27FC236}">
                <a16:creationId xmlns:a16="http://schemas.microsoft.com/office/drawing/2014/main" id="{899EC8D8-54D3-40E3-88E1-7A818CD7278B}"/>
              </a:ext>
            </a:extLst>
          </p:cNvPr>
          <p:cNvPicPr>
            <a:picLocks noChangeAspect="1"/>
          </p:cNvPicPr>
          <p:nvPr/>
        </p:nvPicPr>
        <p:blipFill>
          <a:blip r:embed="rId2"/>
          <a:stretch>
            <a:fillRect/>
          </a:stretch>
        </p:blipFill>
        <p:spPr>
          <a:xfrm>
            <a:off x="82550" y="1294893"/>
            <a:ext cx="5211867" cy="3302000"/>
          </a:xfrm>
          <a:prstGeom prst="rect">
            <a:avLst/>
          </a:prstGeom>
        </p:spPr>
      </p:pic>
      <p:sp>
        <p:nvSpPr>
          <p:cNvPr id="11" name="テキスト ボックス 10">
            <a:extLst>
              <a:ext uri="{FF2B5EF4-FFF2-40B4-BE49-F238E27FC236}">
                <a16:creationId xmlns:a16="http://schemas.microsoft.com/office/drawing/2014/main" id="{9959F449-38EB-4E8F-8B5B-81AE7E5ABDB9}"/>
              </a:ext>
            </a:extLst>
          </p:cNvPr>
          <p:cNvSpPr txBox="1"/>
          <p:nvPr/>
        </p:nvSpPr>
        <p:spPr>
          <a:xfrm>
            <a:off x="5491267" y="1844773"/>
            <a:ext cx="2712933" cy="461665"/>
          </a:xfrm>
          <a:prstGeom prst="rect">
            <a:avLst/>
          </a:prstGeom>
          <a:noFill/>
        </p:spPr>
        <p:txBody>
          <a:bodyPr wrap="square" rtlCol="0">
            <a:spAutoFit/>
          </a:bodyPr>
          <a:lstStyle/>
          <a:p>
            <a:r>
              <a:rPr kumimoji="1" lang="ja-JP" altLang="en-US" sz="1200" dirty="0"/>
              <a:t>現在のスコープ内のオブジェクトの中身を見れます</a:t>
            </a:r>
          </a:p>
        </p:txBody>
      </p:sp>
      <p:sp>
        <p:nvSpPr>
          <p:cNvPr id="15" name="正方形/長方形 14">
            <a:extLst>
              <a:ext uri="{FF2B5EF4-FFF2-40B4-BE49-F238E27FC236}">
                <a16:creationId xmlns:a16="http://schemas.microsoft.com/office/drawing/2014/main" id="{FE03F6AD-F8F8-4ADD-BDCE-41168914BA5B}"/>
              </a:ext>
            </a:extLst>
          </p:cNvPr>
          <p:cNvSpPr/>
          <p:nvPr/>
        </p:nvSpPr>
        <p:spPr>
          <a:xfrm>
            <a:off x="3098800" y="2108200"/>
            <a:ext cx="2195617" cy="25001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501341A0-DE92-4EBF-AA95-4951852CC130}"/>
              </a:ext>
            </a:extLst>
          </p:cNvPr>
          <p:cNvCxnSpPr>
            <a:stCxn id="11" idx="1"/>
          </p:cNvCxnSpPr>
          <p:nvPr/>
        </p:nvCxnSpPr>
        <p:spPr>
          <a:xfrm flipH="1">
            <a:off x="3619500" y="2075606"/>
            <a:ext cx="1871767" cy="23083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テキスト ボックス 20">
            <a:extLst>
              <a:ext uri="{FF2B5EF4-FFF2-40B4-BE49-F238E27FC236}">
                <a16:creationId xmlns:a16="http://schemas.microsoft.com/office/drawing/2014/main" id="{B035AAAD-367D-43DA-9BA4-829A7B93E63D}"/>
              </a:ext>
            </a:extLst>
          </p:cNvPr>
          <p:cNvSpPr txBox="1"/>
          <p:nvPr/>
        </p:nvSpPr>
        <p:spPr>
          <a:xfrm>
            <a:off x="5643667" y="2230510"/>
            <a:ext cx="2712933" cy="338554"/>
          </a:xfrm>
          <a:prstGeom prst="rect">
            <a:avLst/>
          </a:prstGeom>
          <a:noFill/>
        </p:spPr>
        <p:txBody>
          <a:bodyPr wrap="square" rtlCol="0">
            <a:spAutoFit/>
          </a:bodyPr>
          <a:lstStyle/>
          <a:p>
            <a:r>
              <a:rPr kumimoji="1" lang="en-US" altLang="ja-JP" sz="800" dirty="0"/>
              <a:t>e </a:t>
            </a:r>
            <a:r>
              <a:rPr kumimoji="1" lang="ja-JP" altLang="en-US" sz="800" dirty="0"/>
              <a:t>という引数で受け取ったクリックされた本人の中身が見れますね</a:t>
            </a:r>
          </a:p>
        </p:txBody>
      </p:sp>
    </p:spTree>
    <p:extLst>
      <p:ext uri="{BB962C8B-B14F-4D97-AF65-F5344CB8AC3E}">
        <p14:creationId xmlns:p14="http://schemas.microsoft.com/office/powerpoint/2010/main" val="1335926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アプリケーション構成図</a:t>
            </a:r>
          </a:p>
        </p:txBody>
      </p:sp>
      <p:pic>
        <p:nvPicPr>
          <p:cNvPr id="13" name="コンテンツ プレースホルダー 12">
            <a:extLst>
              <a:ext uri="{FF2B5EF4-FFF2-40B4-BE49-F238E27FC236}">
                <a16:creationId xmlns:a16="http://schemas.microsoft.com/office/drawing/2014/main" id="{42CDD3A9-8E4A-41D0-A307-89A79FF8CA93}"/>
              </a:ext>
            </a:extLst>
          </p:cNvPr>
          <p:cNvPicPr>
            <a:picLocks noGrp="1" noChangeAspect="1"/>
          </p:cNvPicPr>
          <p:nvPr>
            <p:ph idx="1"/>
          </p:nvPr>
        </p:nvPicPr>
        <p:blipFill>
          <a:blip r:embed="rId2"/>
          <a:stretch>
            <a:fillRect/>
          </a:stretch>
        </p:blipFill>
        <p:spPr>
          <a:xfrm>
            <a:off x="935986" y="665163"/>
            <a:ext cx="7240278" cy="3940175"/>
          </a:xfrm>
        </p:spPr>
      </p:pic>
    </p:spTree>
    <p:extLst>
      <p:ext uri="{BB962C8B-B14F-4D97-AF65-F5344CB8AC3E}">
        <p14:creationId xmlns:p14="http://schemas.microsoft.com/office/powerpoint/2010/main" val="212338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en-US" altLang="ja-JP" sz="3000" dirty="0"/>
              <a:t>e(</a:t>
            </a:r>
            <a:r>
              <a:rPr lang="ja-JP" altLang="en-US" sz="3000" dirty="0"/>
              <a:t>クリックされた人</a:t>
            </a:r>
            <a:r>
              <a:rPr lang="en-US" altLang="ja-JP" sz="3000" dirty="0"/>
              <a:t>) </a:t>
            </a:r>
            <a:r>
              <a:rPr lang="ja-JP" altLang="en-US" sz="3000" dirty="0"/>
              <a:t>の中身を見てみると</a:t>
            </a:r>
            <a:r>
              <a:rPr lang="ja-JP" altLang="en-US" sz="3000" dirty="0" err="1"/>
              <a:t>、、、</a:t>
            </a:r>
            <a:endParaRPr lang="en-US" altLang="ja-JP" sz="3000" dirty="0"/>
          </a:p>
        </p:txBody>
      </p:sp>
      <p:sp>
        <p:nvSpPr>
          <p:cNvPr id="11" name="テキスト ボックス 10">
            <a:extLst>
              <a:ext uri="{FF2B5EF4-FFF2-40B4-BE49-F238E27FC236}">
                <a16:creationId xmlns:a16="http://schemas.microsoft.com/office/drawing/2014/main" id="{9959F449-38EB-4E8F-8B5B-81AE7E5ABDB9}"/>
              </a:ext>
            </a:extLst>
          </p:cNvPr>
          <p:cNvSpPr txBox="1"/>
          <p:nvPr/>
        </p:nvSpPr>
        <p:spPr>
          <a:xfrm>
            <a:off x="2163867" y="1389890"/>
            <a:ext cx="3106633" cy="461665"/>
          </a:xfrm>
          <a:prstGeom prst="rect">
            <a:avLst/>
          </a:prstGeom>
          <a:noFill/>
        </p:spPr>
        <p:txBody>
          <a:bodyPr wrap="square" rtlCol="0">
            <a:spAutoFit/>
          </a:bodyPr>
          <a:lstStyle/>
          <a:p>
            <a:r>
              <a:rPr kumimoji="1" lang="en-US" altLang="ja-JP" sz="1200" dirty="0"/>
              <a:t>Children</a:t>
            </a:r>
            <a:r>
              <a:rPr kumimoji="1" lang="ja-JP" altLang="en-US" sz="1200" dirty="0"/>
              <a:t>というプロパティがありますね</a:t>
            </a:r>
            <a:br>
              <a:rPr kumimoji="1" lang="en-US" altLang="ja-JP" sz="1200" dirty="0"/>
            </a:br>
            <a:r>
              <a:rPr kumimoji="1" lang="ja-JP" altLang="en-US" sz="1200" dirty="0"/>
              <a:t>開いてみ</a:t>
            </a:r>
            <a:r>
              <a:rPr kumimoji="1" lang="ja-JP" altLang="en-US" sz="1200" dirty="0" err="1"/>
              <a:t>ましょ</a:t>
            </a:r>
            <a:endParaRPr kumimoji="1" lang="ja-JP" altLang="en-US" sz="1200" dirty="0"/>
          </a:p>
        </p:txBody>
      </p:sp>
      <p:pic>
        <p:nvPicPr>
          <p:cNvPr id="4" name="図 3">
            <a:extLst>
              <a:ext uri="{FF2B5EF4-FFF2-40B4-BE49-F238E27FC236}">
                <a16:creationId xmlns:a16="http://schemas.microsoft.com/office/drawing/2014/main" id="{7EFA3047-DCD5-47EF-B76D-20323DB48657}"/>
              </a:ext>
            </a:extLst>
          </p:cNvPr>
          <p:cNvPicPr>
            <a:picLocks noChangeAspect="1"/>
          </p:cNvPicPr>
          <p:nvPr/>
        </p:nvPicPr>
        <p:blipFill rotWithShape="1">
          <a:blip r:embed="rId2"/>
          <a:srcRect r="27292"/>
          <a:stretch/>
        </p:blipFill>
        <p:spPr>
          <a:xfrm>
            <a:off x="133515" y="1389890"/>
            <a:ext cx="1911186" cy="1371429"/>
          </a:xfrm>
          <a:prstGeom prst="rect">
            <a:avLst/>
          </a:prstGeom>
        </p:spPr>
      </p:pic>
      <p:sp>
        <p:nvSpPr>
          <p:cNvPr id="12" name="テキスト ボックス 11">
            <a:extLst>
              <a:ext uri="{FF2B5EF4-FFF2-40B4-BE49-F238E27FC236}">
                <a16:creationId xmlns:a16="http://schemas.microsoft.com/office/drawing/2014/main" id="{1F6DBAB5-B882-4D2B-9E46-DEDA4D7E71F7}"/>
              </a:ext>
            </a:extLst>
          </p:cNvPr>
          <p:cNvSpPr txBox="1"/>
          <p:nvPr/>
        </p:nvSpPr>
        <p:spPr>
          <a:xfrm>
            <a:off x="2163867" y="2151890"/>
            <a:ext cx="3106633" cy="461665"/>
          </a:xfrm>
          <a:prstGeom prst="rect">
            <a:avLst/>
          </a:prstGeom>
          <a:noFill/>
        </p:spPr>
        <p:txBody>
          <a:bodyPr wrap="square" rtlCol="0">
            <a:spAutoFit/>
          </a:bodyPr>
          <a:lstStyle/>
          <a:p>
            <a:r>
              <a:rPr kumimoji="1" lang="ja-JP" altLang="en-US" sz="1200" dirty="0"/>
              <a:t>中には先ほど追加したファイルパスの中身が入ってそう</a:t>
            </a:r>
          </a:p>
        </p:txBody>
      </p:sp>
      <p:sp>
        <p:nvSpPr>
          <p:cNvPr id="5" name="正方形/長方形 4">
            <a:extLst>
              <a:ext uri="{FF2B5EF4-FFF2-40B4-BE49-F238E27FC236}">
                <a16:creationId xmlns:a16="http://schemas.microsoft.com/office/drawing/2014/main" id="{5D2F2888-4C25-47EE-889A-560D3273E9D9}"/>
              </a:ext>
            </a:extLst>
          </p:cNvPr>
          <p:cNvSpPr/>
          <p:nvPr/>
        </p:nvSpPr>
        <p:spPr>
          <a:xfrm>
            <a:off x="133515" y="1389890"/>
            <a:ext cx="2030352" cy="26746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E5B9F3F4-38BB-4C14-963C-803A8D516A28}"/>
              </a:ext>
            </a:extLst>
          </p:cNvPr>
          <p:cNvSpPr/>
          <p:nvPr/>
        </p:nvSpPr>
        <p:spPr>
          <a:xfrm>
            <a:off x="285915" y="2193609"/>
            <a:ext cx="1644485" cy="20034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D3E118D6-4135-42D0-AC0E-CB92166D72F1}"/>
              </a:ext>
            </a:extLst>
          </p:cNvPr>
          <p:cNvPicPr>
            <a:picLocks noChangeAspect="1"/>
          </p:cNvPicPr>
          <p:nvPr/>
        </p:nvPicPr>
        <p:blipFill>
          <a:blip r:embed="rId3"/>
          <a:stretch>
            <a:fillRect/>
          </a:stretch>
        </p:blipFill>
        <p:spPr>
          <a:xfrm>
            <a:off x="133515" y="3448599"/>
            <a:ext cx="3328059" cy="1030418"/>
          </a:xfrm>
          <a:prstGeom prst="rect">
            <a:avLst/>
          </a:prstGeom>
        </p:spPr>
      </p:pic>
      <p:cxnSp>
        <p:nvCxnSpPr>
          <p:cNvPr id="10" name="直線矢印コネクタ 9">
            <a:extLst>
              <a:ext uri="{FF2B5EF4-FFF2-40B4-BE49-F238E27FC236}">
                <a16:creationId xmlns:a16="http://schemas.microsoft.com/office/drawing/2014/main" id="{6FEAE906-5592-4F68-BA36-66CC3A54843C}"/>
              </a:ext>
            </a:extLst>
          </p:cNvPr>
          <p:cNvCxnSpPr/>
          <p:nvPr/>
        </p:nvCxnSpPr>
        <p:spPr>
          <a:xfrm>
            <a:off x="927100" y="2913890"/>
            <a:ext cx="0" cy="457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テキスト ボックス 17">
            <a:extLst>
              <a:ext uri="{FF2B5EF4-FFF2-40B4-BE49-F238E27FC236}">
                <a16:creationId xmlns:a16="http://schemas.microsoft.com/office/drawing/2014/main" id="{53D4852D-C664-4C82-BDCA-B939167FEE9F}"/>
              </a:ext>
            </a:extLst>
          </p:cNvPr>
          <p:cNvSpPr txBox="1"/>
          <p:nvPr/>
        </p:nvSpPr>
        <p:spPr>
          <a:xfrm>
            <a:off x="3541817" y="3389969"/>
            <a:ext cx="3373333" cy="276999"/>
          </a:xfrm>
          <a:prstGeom prst="rect">
            <a:avLst/>
          </a:prstGeom>
          <a:noFill/>
        </p:spPr>
        <p:txBody>
          <a:bodyPr wrap="square" rtlCol="0">
            <a:spAutoFit/>
          </a:bodyPr>
          <a:lstStyle/>
          <a:p>
            <a:r>
              <a:rPr kumimoji="1" lang="ja-JP" altLang="en-US" sz="1200" dirty="0"/>
              <a:t>中身を見てみるとファイルパスおるや</a:t>
            </a:r>
            <a:r>
              <a:rPr kumimoji="1" lang="ja-JP" altLang="en-US" sz="1200" dirty="0" err="1"/>
              <a:t>ん</a:t>
            </a:r>
            <a:r>
              <a:rPr kumimoji="1" lang="ja-JP" altLang="en-US" sz="1200" dirty="0"/>
              <a:t>、と</a:t>
            </a:r>
          </a:p>
        </p:txBody>
      </p:sp>
      <p:sp>
        <p:nvSpPr>
          <p:cNvPr id="19" name="テキスト ボックス 18">
            <a:extLst>
              <a:ext uri="{FF2B5EF4-FFF2-40B4-BE49-F238E27FC236}">
                <a16:creationId xmlns:a16="http://schemas.microsoft.com/office/drawing/2014/main" id="{F5F9543A-6AD8-4247-8479-5A4CD48DB5C9}"/>
              </a:ext>
            </a:extLst>
          </p:cNvPr>
          <p:cNvSpPr txBox="1"/>
          <p:nvPr/>
        </p:nvSpPr>
        <p:spPr>
          <a:xfrm>
            <a:off x="3541817" y="3860486"/>
            <a:ext cx="3724615" cy="461665"/>
          </a:xfrm>
          <a:prstGeom prst="rect">
            <a:avLst/>
          </a:prstGeom>
          <a:noFill/>
        </p:spPr>
        <p:txBody>
          <a:bodyPr wrap="square" rtlCol="0">
            <a:spAutoFit/>
          </a:bodyPr>
          <a:lstStyle/>
          <a:p>
            <a:r>
              <a:rPr lang="ja-JP" altLang="en-US" sz="1200" dirty="0" err="1"/>
              <a:t>って</a:t>
            </a:r>
            <a:r>
              <a:rPr lang="ja-JP" altLang="en-US" sz="1200" dirty="0"/>
              <a:t>ことは構造的には</a:t>
            </a:r>
            <a:br>
              <a:rPr lang="en-US" altLang="ja-JP" sz="1200" dirty="0"/>
            </a:br>
            <a:r>
              <a:rPr lang="ja-JP" altLang="en-US" sz="1200" dirty="0"/>
              <a:t>　</a:t>
            </a:r>
            <a:r>
              <a:rPr lang="en-US" altLang="ja-JP" sz="1200" dirty="0" err="1"/>
              <a:t>e.children</a:t>
            </a:r>
            <a:r>
              <a:rPr lang="en-US" altLang="ja-JP" sz="1200" dirty="0"/>
              <a:t>[3].</a:t>
            </a:r>
            <a:r>
              <a:rPr lang="en-US" altLang="ja-JP" sz="1200" dirty="0" err="1"/>
              <a:t>innerHTML</a:t>
            </a:r>
            <a:r>
              <a:rPr lang="ja-JP" altLang="en-US" sz="1200" dirty="0"/>
              <a:t>でアクセスできるぽい</a:t>
            </a:r>
            <a:endParaRPr kumimoji="1" lang="ja-JP" altLang="en-US" sz="1200" dirty="0"/>
          </a:p>
        </p:txBody>
      </p:sp>
    </p:spTree>
    <p:extLst>
      <p:ext uri="{BB962C8B-B14F-4D97-AF65-F5344CB8AC3E}">
        <p14:creationId xmlns:p14="http://schemas.microsoft.com/office/powerpoint/2010/main" val="1474017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3000" dirty="0"/>
              <a:t>クリックイベントを</a:t>
            </a:r>
            <a:r>
              <a:rPr lang="ja-JP" altLang="en-US" sz="3000" dirty="0" err="1"/>
              <a:t>ちょこっと</a:t>
            </a:r>
            <a:r>
              <a:rPr lang="ja-JP" altLang="en-US" sz="3000" dirty="0"/>
              <a:t>変えてみましょ</a:t>
            </a:r>
            <a:endParaRPr lang="en-US" altLang="ja-JP" sz="3000" dirty="0"/>
          </a:p>
        </p:txBody>
      </p:sp>
      <p:pic>
        <p:nvPicPr>
          <p:cNvPr id="6" name="図 5">
            <a:extLst>
              <a:ext uri="{FF2B5EF4-FFF2-40B4-BE49-F238E27FC236}">
                <a16:creationId xmlns:a16="http://schemas.microsoft.com/office/drawing/2014/main" id="{4A99E103-A9C9-4DE0-A634-AB9D48EEFDB2}"/>
              </a:ext>
            </a:extLst>
          </p:cNvPr>
          <p:cNvPicPr>
            <a:picLocks noChangeAspect="1"/>
          </p:cNvPicPr>
          <p:nvPr/>
        </p:nvPicPr>
        <p:blipFill>
          <a:blip r:embed="rId2"/>
          <a:stretch>
            <a:fillRect/>
          </a:stretch>
        </p:blipFill>
        <p:spPr>
          <a:xfrm>
            <a:off x="152400" y="1283418"/>
            <a:ext cx="3495238" cy="933333"/>
          </a:xfrm>
          <a:prstGeom prst="rect">
            <a:avLst/>
          </a:prstGeom>
        </p:spPr>
      </p:pic>
      <p:sp>
        <p:nvSpPr>
          <p:cNvPr id="7" name="正方形/長方形 6">
            <a:extLst>
              <a:ext uri="{FF2B5EF4-FFF2-40B4-BE49-F238E27FC236}">
                <a16:creationId xmlns:a16="http://schemas.microsoft.com/office/drawing/2014/main" id="{8F18ED6E-FE49-4F63-853D-B5044B905B5F}"/>
              </a:ext>
            </a:extLst>
          </p:cNvPr>
          <p:cNvSpPr/>
          <p:nvPr/>
        </p:nvSpPr>
        <p:spPr>
          <a:xfrm>
            <a:off x="431800" y="1619250"/>
            <a:ext cx="2800350" cy="2476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EADD7B2-17CA-4592-A51D-5C72DE5AC89A}"/>
              </a:ext>
            </a:extLst>
          </p:cNvPr>
          <p:cNvSpPr txBox="1"/>
          <p:nvPr/>
        </p:nvSpPr>
        <p:spPr>
          <a:xfrm>
            <a:off x="3717488" y="1638300"/>
            <a:ext cx="3106633" cy="276999"/>
          </a:xfrm>
          <a:prstGeom prst="rect">
            <a:avLst/>
          </a:prstGeom>
          <a:noFill/>
        </p:spPr>
        <p:txBody>
          <a:bodyPr wrap="square" rtlCol="0">
            <a:spAutoFit/>
          </a:bodyPr>
          <a:lstStyle/>
          <a:p>
            <a:r>
              <a:rPr kumimoji="1" lang="ja-JP" altLang="en-US" sz="1200" dirty="0"/>
              <a:t>ファイルパスにアクセスしてみましょう</a:t>
            </a:r>
            <a:endParaRPr kumimoji="1" lang="en-US" altLang="ja-JP" sz="1200" dirty="0"/>
          </a:p>
        </p:txBody>
      </p:sp>
      <p:cxnSp>
        <p:nvCxnSpPr>
          <p:cNvPr id="15" name="直線矢印コネクタ 14">
            <a:extLst>
              <a:ext uri="{FF2B5EF4-FFF2-40B4-BE49-F238E27FC236}">
                <a16:creationId xmlns:a16="http://schemas.microsoft.com/office/drawing/2014/main" id="{95B7EE0E-9892-43D9-B98E-2090B5F90512}"/>
              </a:ext>
            </a:extLst>
          </p:cNvPr>
          <p:cNvCxnSpPr>
            <a:cxnSpLocks/>
          </p:cNvCxnSpPr>
          <p:nvPr/>
        </p:nvCxnSpPr>
        <p:spPr>
          <a:xfrm>
            <a:off x="3647638" y="2311400"/>
            <a:ext cx="619562" cy="3683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0" name="図 19">
            <a:extLst>
              <a:ext uri="{FF2B5EF4-FFF2-40B4-BE49-F238E27FC236}">
                <a16:creationId xmlns:a16="http://schemas.microsoft.com/office/drawing/2014/main" id="{60C6502F-A81E-460E-AFDA-F0BA0C575D64}"/>
              </a:ext>
            </a:extLst>
          </p:cNvPr>
          <p:cNvPicPr>
            <a:picLocks noChangeAspect="1"/>
          </p:cNvPicPr>
          <p:nvPr/>
        </p:nvPicPr>
        <p:blipFill>
          <a:blip r:embed="rId3"/>
          <a:stretch>
            <a:fillRect/>
          </a:stretch>
        </p:blipFill>
        <p:spPr>
          <a:xfrm>
            <a:off x="4488059" y="2543175"/>
            <a:ext cx="3152381" cy="2057143"/>
          </a:xfrm>
          <a:prstGeom prst="rect">
            <a:avLst/>
          </a:prstGeom>
        </p:spPr>
      </p:pic>
      <p:sp>
        <p:nvSpPr>
          <p:cNvPr id="22" name="テキスト ボックス 21">
            <a:extLst>
              <a:ext uri="{FF2B5EF4-FFF2-40B4-BE49-F238E27FC236}">
                <a16:creationId xmlns:a16="http://schemas.microsoft.com/office/drawing/2014/main" id="{2C88211A-56C8-4957-ACB0-9DD20901700E}"/>
              </a:ext>
            </a:extLst>
          </p:cNvPr>
          <p:cNvSpPr txBox="1"/>
          <p:nvPr/>
        </p:nvSpPr>
        <p:spPr>
          <a:xfrm>
            <a:off x="1160567" y="3272695"/>
            <a:ext cx="3106633" cy="461665"/>
          </a:xfrm>
          <a:prstGeom prst="rect">
            <a:avLst/>
          </a:prstGeom>
          <a:noFill/>
        </p:spPr>
        <p:txBody>
          <a:bodyPr wrap="square" rtlCol="0">
            <a:spAutoFit/>
          </a:bodyPr>
          <a:lstStyle/>
          <a:p>
            <a:r>
              <a:rPr kumimoji="1" lang="ja-JP" altLang="en-US" sz="1200" dirty="0"/>
              <a:t>クリック！</a:t>
            </a:r>
            <a:br>
              <a:rPr kumimoji="1" lang="en-US" altLang="ja-JP" sz="1200" dirty="0"/>
            </a:br>
            <a:r>
              <a:rPr kumimoji="1" lang="ja-JP" altLang="en-US" sz="1200" dirty="0"/>
              <a:t>取れました</a:t>
            </a:r>
            <a:r>
              <a:rPr kumimoji="1" lang="ja-JP" altLang="en-US" sz="1200" dirty="0" err="1"/>
              <a:t>ね</a:t>
            </a:r>
            <a:r>
              <a:rPr kumimoji="1" lang="ja-JP" altLang="en-US" sz="1200" dirty="0"/>
              <a:t>ファイルパス</a:t>
            </a:r>
            <a:endParaRPr kumimoji="1" lang="en-US" altLang="ja-JP" sz="1200" dirty="0"/>
          </a:p>
        </p:txBody>
      </p:sp>
    </p:spTree>
    <p:extLst>
      <p:ext uri="{BB962C8B-B14F-4D97-AF65-F5344CB8AC3E}">
        <p14:creationId xmlns:p14="http://schemas.microsoft.com/office/powerpoint/2010/main" val="4220707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3000" dirty="0"/>
              <a:t>クリックイベントをさらに変えてみ</a:t>
            </a:r>
            <a:r>
              <a:rPr lang="ja-JP" altLang="en-US" sz="3000" dirty="0" err="1"/>
              <a:t>ましょ</a:t>
            </a:r>
            <a:r>
              <a:rPr lang="ja-JP" altLang="en-US" sz="3000" dirty="0"/>
              <a:t>②</a:t>
            </a:r>
            <a:endParaRPr lang="en-US" altLang="ja-JP" sz="3000" dirty="0"/>
          </a:p>
        </p:txBody>
      </p:sp>
      <p:pic>
        <p:nvPicPr>
          <p:cNvPr id="4" name="図 3">
            <a:extLst>
              <a:ext uri="{FF2B5EF4-FFF2-40B4-BE49-F238E27FC236}">
                <a16:creationId xmlns:a16="http://schemas.microsoft.com/office/drawing/2014/main" id="{7B95CC75-1D4B-47FF-BAF0-72AB22CE67E6}"/>
              </a:ext>
            </a:extLst>
          </p:cNvPr>
          <p:cNvPicPr>
            <a:picLocks noChangeAspect="1"/>
          </p:cNvPicPr>
          <p:nvPr/>
        </p:nvPicPr>
        <p:blipFill>
          <a:blip r:embed="rId2"/>
          <a:stretch>
            <a:fillRect/>
          </a:stretch>
        </p:blipFill>
        <p:spPr>
          <a:xfrm>
            <a:off x="190712" y="1513511"/>
            <a:ext cx="3390476" cy="1171429"/>
          </a:xfrm>
          <a:prstGeom prst="rect">
            <a:avLst/>
          </a:prstGeom>
        </p:spPr>
      </p:pic>
      <p:sp>
        <p:nvSpPr>
          <p:cNvPr id="12" name="テキスト ボックス 11">
            <a:extLst>
              <a:ext uri="{FF2B5EF4-FFF2-40B4-BE49-F238E27FC236}">
                <a16:creationId xmlns:a16="http://schemas.microsoft.com/office/drawing/2014/main" id="{F261B495-02DB-4751-BF99-01E65DF57B4C}"/>
              </a:ext>
            </a:extLst>
          </p:cNvPr>
          <p:cNvSpPr txBox="1"/>
          <p:nvPr/>
        </p:nvSpPr>
        <p:spPr>
          <a:xfrm>
            <a:off x="3717488" y="1638300"/>
            <a:ext cx="3756462" cy="461665"/>
          </a:xfrm>
          <a:prstGeom prst="rect">
            <a:avLst/>
          </a:prstGeom>
          <a:noFill/>
        </p:spPr>
        <p:txBody>
          <a:bodyPr wrap="square" rtlCol="0">
            <a:spAutoFit/>
          </a:bodyPr>
          <a:lstStyle/>
          <a:p>
            <a:r>
              <a:rPr kumimoji="1" lang="en-US" altLang="ja-JP" sz="1200" dirty="0" err="1"/>
              <a:t>Jquery</a:t>
            </a:r>
            <a:r>
              <a:rPr kumimoji="1" lang="ja-JP" altLang="en-US" sz="1200" dirty="0"/>
              <a:t>でサウンドプレーヤーにアクセス</a:t>
            </a:r>
            <a:endParaRPr kumimoji="1" lang="en-US" altLang="ja-JP" sz="1200" dirty="0"/>
          </a:p>
          <a:p>
            <a:r>
              <a:rPr lang="ja-JP" altLang="en-US" sz="1200" dirty="0"/>
              <a:t>再生ファイルへのパスを差し替えてあげましょう</a:t>
            </a:r>
            <a:endParaRPr kumimoji="1" lang="en-US" altLang="ja-JP" sz="1200" dirty="0"/>
          </a:p>
        </p:txBody>
      </p:sp>
      <p:sp>
        <p:nvSpPr>
          <p:cNvPr id="14" name="テキスト ボックス 13">
            <a:extLst>
              <a:ext uri="{FF2B5EF4-FFF2-40B4-BE49-F238E27FC236}">
                <a16:creationId xmlns:a16="http://schemas.microsoft.com/office/drawing/2014/main" id="{77D1149E-6F5A-4BF9-B0BF-079CB483BC18}"/>
              </a:ext>
            </a:extLst>
          </p:cNvPr>
          <p:cNvSpPr txBox="1"/>
          <p:nvPr/>
        </p:nvSpPr>
        <p:spPr>
          <a:xfrm>
            <a:off x="3717488" y="2116390"/>
            <a:ext cx="4457248" cy="461665"/>
          </a:xfrm>
          <a:prstGeom prst="rect">
            <a:avLst/>
          </a:prstGeom>
          <a:noFill/>
        </p:spPr>
        <p:txBody>
          <a:bodyPr wrap="square" rtlCol="0">
            <a:spAutoFit/>
          </a:bodyPr>
          <a:lstStyle/>
          <a:p>
            <a:r>
              <a:rPr kumimoji="1" lang="ja-JP" altLang="en-US" sz="1200" dirty="0"/>
              <a:t>メソッドチェーンで</a:t>
            </a:r>
            <a:r>
              <a:rPr kumimoji="1" lang="en-US" altLang="ja-JP" sz="1200" dirty="0"/>
              <a:t>play</a:t>
            </a:r>
            <a:r>
              <a:rPr kumimoji="1" lang="ja-JP" altLang="en-US" sz="1200" dirty="0"/>
              <a:t>を呼べるので</a:t>
            </a:r>
            <a:br>
              <a:rPr kumimoji="1" lang="en-US" altLang="ja-JP" sz="1200" dirty="0"/>
            </a:br>
            <a:r>
              <a:rPr kumimoji="1" lang="ja-JP" altLang="en-US" sz="1200" dirty="0"/>
              <a:t>パスの差し替えが終わったら、</a:t>
            </a:r>
            <a:r>
              <a:rPr kumimoji="1" lang="en-US" altLang="ja-JP" sz="1200" dirty="0"/>
              <a:t>play</a:t>
            </a:r>
            <a:r>
              <a:rPr kumimoji="1" lang="ja-JP" altLang="en-US" sz="1200" dirty="0"/>
              <a:t>で再生してあげましょう</a:t>
            </a:r>
            <a:endParaRPr kumimoji="1" lang="en-US" altLang="ja-JP" sz="1200" dirty="0"/>
          </a:p>
        </p:txBody>
      </p:sp>
    </p:spTree>
    <p:extLst>
      <p:ext uri="{BB962C8B-B14F-4D97-AF65-F5344CB8AC3E}">
        <p14:creationId xmlns:p14="http://schemas.microsoft.com/office/powerpoint/2010/main" val="2107850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3000" dirty="0"/>
              <a:t>実際に曲が変わるかチェック！</a:t>
            </a:r>
            <a:endParaRPr lang="en-US" altLang="ja-JP" sz="3000" dirty="0"/>
          </a:p>
        </p:txBody>
      </p:sp>
      <p:pic>
        <p:nvPicPr>
          <p:cNvPr id="5" name="図 4">
            <a:extLst>
              <a:ext uri="{FF2B5EF4-FFF2-40B4-BE49-F238E27FC236}">
                <a16:creationId xmlns:a16="http://schemas.microsoft.com/office/drawing/2014/main" id="{AC09DB5F-F517-467F-AA94-C4A29243D22D}"/>
              </a:ext>
            </a:extLst>
          </p:cNvPr>
          <p:cNvPicPr>
            <a:picLocks noChangeAspect="1"/>
          </p:cNvPicPr>
          <p:nvPr/>
        </p:nvPicPr>
        <p:blipFill>
          <a:blip r:embed="rId2"/>
          <a:stretch>
            <a:fillRect/>
          </a:stretch>
        </p:blipFill>
        <p:spPr>
          <a:xfrm>
            <a:off x="152400" y="1193800"/>
            <a:ext cx="4709496" cy="1522500"/>
          </a:xfrm>
          <a:prstGeom prst="rect">
            <a:avLst/>
          </a:prstGeom>
        </p:spPr>
      </p:pic>
      <p:sp>
        <p:nvSpPr>
          <p:cNvPr id="6" name="正方形/長方形 5">
            <a:extLst>
              <a:ext uri="{FF2B5EF4-FFF2-40B4-BE49-F238E27FC236}">
                <a16:creationId xmlns:a16="http://schemas.microsoft.com/office/drawing/2014/main" id="{0512C45F-1DD3-48AF-8EA2-8A99C371D757}"/>
              </a:ext>
            </a:extLst>
          </p:cNvPr>
          <p:cNvSpPr/>
          <p:nvPr/>
        </p:nvSpPr>
        <p:spPr>
          <a:xfrm>
            <a:off x="3657600" y="2476500"/>
            <a:ext cx="1136650" cy="95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8A70BA0A-FA5C-4590-81D1-13ECF368D71A}"/>
              </a:ext>
            </a:extLst>
          </p:cNvPr>
          <p:cNvPicPr>
            <a:picLocks noChangeAspect="1"/>
          </p:cNvPicPr>
          <p:nvPr/>
        </p:nvPicPr>
        <p:blipFill>
          <a:blip r:embed="rId3"/>
          <a:stretch>
            <a:fillRect/>
          </a:stretch>
        </p:blipFill>
        <p:spPr>
          <a:xfrm>
            <a:off x="152400" y="3019944"/>
            <a:ext cx="4709496" cy="1178419"/>
          </a:xfrm>
          <a:prstGeom prst="rect">
            <a:avLst/>
          </a:prstGeom>
        </p:spPr>
      </p:pic>
      <p:sp>
        <p:nvSpPr>
          <p:cNvPr id="15" name="正方形/長方形 14">
            <a:extLst>
              <a:ext uri="{FF2B5EF4-FFF2-40B4-BE49-F238E27FC236}">
                <a16:creationId xmlns:a16="http://schemas.microsoft.com/office/drawing/2014/main" id="{51C602F5-2B0C-4C68-86D4-B08DF0C43BDB}"/>
              </a:ext>
            </a:extLst>
          </p:cNvPr>
          <p:cNvSpPr/>
          <p:nvPr/>
        </p:nvSpPr>
        <p:spPr>
          <a:xfrm>
            <a:off x="3657600" y="4090413"/>
            <a:ext cx="1136650" cy="95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6E7560E-C137-4FFC-A414-5E208EA71036}"/>
              </a:ext>
            </a:extLst>
          </p:cNvPr>
          <p:cNvSpPr txBox="1"/>
          <p:nvPr/>
        </p:nvSpPr>
        <p:spPr>
          <a:xfrm>
            <a:off x="4943038" y="3859580"/>
            <a:ext cx="3756462" cy="276999"/>
          </a:xfrm>
          <a:prstGeom prst="rect">
            <a:avLst/>
          </a:prstGeom>
          <a:noFill/>
        </p:spPr>
        <p:txBody>
          <a:bodyPr wrap="square" rtlCol="0">
            <a:spAutoFit/>
          </a:bodyPr>
          <a:lstStyle/>
          <a:p>
            <a:r>
              <a:rPr kumimoji="1" lang="ja-JP" altLang="en-US" sz="1200" dirty="0"/>
              <a:t>ちゃんと変わってますね</a:t>
            </a:r>
            <a:endParaRPr kumimoji="1" lang="en-US" altLang="ja-JP" sz="1200" dirty="0"/>
          </a:p>
        </p:txBody>
      </p:sp>
    </p:spTree>
    <p:extLst>
      <p:ext uri="{BB962C8B-B14F-4D97-AF65-F5344CB8AC3E}">
        <p14:creationId xmlns:p14="http://schemas.microsoft.com/office/powerpoint/2010/main" val="29505451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861951" y="2154593"/>
            <a:ext cx="4881749" cy="576625"/>
          </a:xfrm>
        </p:spPr>
        <p:txBody>
          <a:bodyPr/>
          <a:lstStyle/>
          <a:p>
            <a:r>
              <a:rPr lang="ja-JP" altLang="en-US" sz="4000" dirty="0"/>
              <a:t>次はコンテンツ表示</a:t>
            </a:r>
            <a:endParaRPr lang="en-US" altLang="ja-JP" sz="4000" dirty="0"/>
          </a:p>
        </p:txBody>
      </p:sp>
    </p:spTree>
    <p:extLst>
      <p:ext uri="{BB962C8B-B14F-4D97-AF65-F5344CB8AC3E}">
        <p14:creationId xmlns:p14="http://schemas.microsoft.com/office/powerpoint/2010/main" val="3435054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en-US" altLang="ja-JP" sz="3000" dirty="0"/>
              <a:t>JSON</a:t>
            </a:r>
            <a:r>
              <a:rPr lang="ja-JP" altLang="en-US" sz="3000" dirty="0"/>
              <a:t>データからコンテンツを表示してみましょう</a:t>
            </a:r>
            <a:endParaRPr lang="en-US" altLang="ja-JP" sz="3000" dirty="0"/>
          </a:p>
        </p:txBody>
      </p:sp>
      <p:sp>
        <p:nvSpPr>
          <p:cNvPr id="9" name="コンテンツ プレースホルダー 8">
            <a:extLst>
              <a:ext uri="{FF2B5EF4-FFF2-40B4-BE49-F238E27FC236}">
                <a16:creationId xmlns:a16="http://schemas.microsoft.com/office/drawing/2014/main" id="{BF6A4BDD-A1AF-492D-8AD9-9C2F239657C2}"/>
              </a:ext>
            </a:extLst>
          </p:cNvPr>
          <p:cNvSpPr txBox="1">
            <a:spLocks/>
          </p:cNvSpPr>
          <p:nvPr/>
        </p:nvSpPr>
        <p:spPr>
          <a:xfrm>
            <a:off x="200025" y="1241964"/>
            <a:ext cx="4337050" cy="32948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でもそもそも</a:t>
            </a:r>
            <a:r>
              <a:rPr lang="en-US" altLang="ja-JP" sz="1600" dirty="0"/>
              <a:t>JSON</a:t>
            </a:r>
            <a:r>
              <a:rPr lang="ja-JP" altLang="en-US" sz="1600" dirty="0"/>
              <a:t>データってなんや</a:t>
            </a:r>
            <a:r>
              <a:rPr lang="ja-JP" altLang="en-US" sz="1600" dirty="0" err="1"/>
              <a:t>ねん</a:t>
            </a:r>
            <a:endParaRPr lang="en-US" altLang="ja-JP" sz="1600" dirty="0"/>
          </a:p>
        </p:txBody>
      </p:sp>
      <p:sp>
        <p:nvSpPr>
          <p:cNvPr id="7" name="テキスト ボックス 6">
            <a:extLst>
              <a:ext uri="{FF2B5EF4-FFF2-40B4-BE49-F238E27FC236}">
                <a16:creationId xmlns:a16="http://schemas.microsoft.com/office/drawing/2014/main" id="{77A03B9D-5296-447E-ACF3-0C52F23735C0}"/>
              </a:ext>
            </a:extLst>
          </p:cNvPr>
          <p:cNvSpPr txBox="1"/>
          <p:nvPr/>
        </p:nvSpPr>
        <p:spPr>
          <a:xfrm>
            <a:off x="350370" y="1968500"/>
            <a:ext cx="2596030" cy="2800767"/>
          </a:xfrm>
          <a:prstGeom prst="rect">
            <a:avLst/>
          </a:prstGeom>
          <a:noFill/>
        </p:spPr>
        <p:txBody>
          <a:bodyPr wrap="square" rtlCol="0">
            <a:spAutoFit/>
          </a:bodyPr>
          <a:lstStyle/>
          <a:p>
            <a:r>
              <a:rPr lang="en-US" altLang="ja-JP" sz="800" dirty="0"/>
              <a:t>// </a:t>
            </a:r>
            <a:r>
              <a:rPr lang="ja-JP" altLang="en-US" sz="800" dirty="0"/>
              <a:t>↓コレ</a:t>
            </a:r>
            <a:br>
              <a:rPr lang="en-US" altLang="ja-JP" sz="800" dirty="0"/>
            </a:br>
            <a:r>
              <a:rPr lang="en-US" altLang="ja-JP" sz="800" dirty="0"/>
              <a:t>let members = [</a:t>
            </a:r>
          </a:p>
          <a:p>
            <a:r>
              <a:rPr lang="en-US" altLang="ja-JP" sz="800" dirty="0"/>
              <a:t>    {name: '</a:t>
            </a:r>
            <a:r>
              <a:rPr lang="en-US" altLang="ja-JP" sz="800" dirty="0" err="1"/>
              <a:t>yokoi</a:t>
            </a:r>
            <a:r>
              <a:rPr lang="en-US" altLang="ja-JP" sz="800" dirty="0"/>
              <a:t>', age: 1},</a:t>
            </a:r>
          </a:p>
          <a:p>
            <a:r>
              <a:rPr lang="en-US" altLang="ja-JP" sz="800" dirty="0"/>
              <a:t>    {name: '</a:t>
            </a:r>
            <a:r>
              <a:rPr lang="en-US" altLang="ja-JP" sz="800" dirty="0" err="1"/>
              <a:t>nagata</a:t>
            </a:r>
            <a:r>
              <a:rPr lang="en-US" altLang="ja-JP" sz="800" dirty="0"/>
              <a:t>', age: 1},</a:t>
            </a:r>
          </a:p>
          <a:p>
            <a:r>
              <a:rPr lang="en-US" altLang="ja-JP" sz="800" dirty="0"/>
              <a:t>    {name: 'saga', age: 1},</a:t>
            </a:r>
          </a:p>
          <a:p>
            <a:r>
              <a:rPr lang="en-US" altLang="ja-JP" sz="800" dirty="0"/>
              <a:t>    {name: '</a:t>
            </a:r>
            <a:r>
              <a:rPr lang="en-US" altLang="ja-JP" sz="800" dirty="0" err="1"/>
              <a:t>funaki</a:t>
            </a:r>
            <a:r>
              <a:rPr lang="en-US" altLang="ja-JP" sz="800" dirty="0"/>
              <a:t>', age: 1 },</a:t>
            </a:r>
          </a:p>
          <a:p>
            <a:r>
              <a:rPr lang="en-US" altLang="ja-JP" sz="800" dirty="0"/>
              <a:t>    { name: '</a:t>
            </a:r>
            <a:r>
              <a:rPr lang="en-US" altLang="ja-JP" sz="800" dirty="0" err="1"/>
              <a:t>iimura</a:t>
            </a:r>
            <a:r>
              <a:rPr lang="en-US" altLang="ja-JP" sz="800" dirty="0"/>
              <a:t>', age: 1},</a:t>
            </a:r>
          </a:p>
          <a:p>
            <a:r>
              <a:rPr lang="en-US" altLang="ja-JP" sz="800" dirty="0"/>
              <a:t>];</a:t>
            </a:r>
            <a:br>
              <a:rPr lang="en-US" altLang="ja-JP" sz="800" dirty="0"/>
            </a:br>
            <a:r>
              <a:rPr lang="en-US" altLang="ja-JP" sz="800" dirty="0"/>
              <a:t>// </a:t>
            </a:r>
            <a:r>
              <a:rPr lang="ja-JP" altLang="en-US" sz="800" dirty="0"/>
              <a:t>↑コレ</a:t>
            </a:r>
            <a:endParaRPr lang="en-US" altLang="ja-JP" sz="800" dirty="0"/>
          </a:p>
          <a:p>
            <a:br>
              <a:rPr lang="en-US" altLang="ja-JP" sz="800" dirty="0"/>
            </a:br>
            <a:r>
              <a:rPr lang="en-US" altLang="ja-JP" sz="800" dirty="0"/>
              <a:t>for(m in members) {</a:t>
            </a:r>
          </a:p>
          <a:p>
            <a:r>
              <a:rPr lang="en-US" altLang="ja-JP" sz="800" dirty="0"/>
              <a:t>    console.log('</a:t>
            </a:r>
            <a:r>
              <a:rPr lang="ja-JP" altLang="en-US" sz="800" dirty="0"/>
              <a:t>名前</a:t>
            </a:r>
            <a:r>
              <a:rPr lang="en-US" altLang="ja-JP" sz="800" dirty="0"/>
              <a:t>: '.</a:t>
            </a:r>
            <a:r>
              <a:rPr lang="en-US" altLang="ja-JP" sz="800" dirty="0" err="1"/>
              <a:t>concat</a:t>
            </a:r>
            <a:r>
              <a:rPr lang="en-US" altLang="ja-JP" sz="800" dirty="0"/>
              <a:t>(members[m].name).</a:t>
            </a:r>
            <a:r>
              <a:rPr lang="en-US" altLang="ja-JP" sz="800" dirty="0" err="1"/>
              <a:t>concat</a:t>
            </a:r>
            <a:r>
              <a:rPr lang="en-US" altLang="ja-JP" sz="800" dirty="0"/>
              <a:t>(' / ').</a:t>
            </a:r>
            <a:r>
              <a:rPr lang="en-US" altLang="ja-JP" sz="800" dirty="0" err="1"/>
              <a:t>concat</a:t>
            </a:r>
            <a:r>
              <a:rPr lang="en-US" altLang="ja-JP" sz="800" dirty="0"/>
              <a:t>('</a:t>
            </a:r>
            <a:r>
              <a:rPr lang="ja-JP" altLang="en-US" sz="800" dirty="0"/>
              <a:t>年齢</a:t>
            </a:r>
            <a:r>
              <a:rPr lang="en-US" altLang="ja-JP" sz="800" dirty="0"/>
              <a:t>: ').</a:t>
            </a:r>
            <a:r>
              <a:rPr lang="en-US" altLang="ja-JP" sz="800" dirty="0" err="1"/>
              <a:t>concat</a:t>
            </a:r>
            <a:r>
              <a:rPr lang="en-US" altLang="ja-JP" sz="800" dirty="0"/>
              <a:t>(members[m].age));</a:t>
            </a:r>
          </a:p>
          <a:p>
            <a:r>
              <a:rPr lang="en-US" altLang="ja-JP" sz="800" dirty="0"/>
              <a:t>}</a:t>
            </a:r>
          </a:p>
          <a:p>
            <a:br>
              <a:rPr lang="en-US" altLang="ja-JP" sz="800" dirty="0"/>
            </a:br>
            <a:r>
              <a:rPr lang="en-US" altLang="ja-JP" sz="800" dirty="0" err="1"/>
              <a:t>members.forEach</a:t>
            </a:r>
            <a:r>
              <a:rPr lang="en-US" altLang="ja-JP" sz="800" dirty="0"/>
              <a:t>(f =&gt; </a:t>
            </a:r>
          </a:p>
          <a:p>
            <a:r>
              <a:rPr lang="en-US" altLang="ja-JP" sz="800" dirty="0"/>
              <a:t>{</a:t>
            </a:r>
          </a:p>
          <a:p>
            <a:r>
              <a:rPr lang="en-US" altLang="ja-JP" sz="800" dirty="0"/>
              <a:t>    console.log('</a:t>
            </a:r>
            <a:r>
              <a:rPr lang="ja-JP" altLang="en-US" sz="800" dirty="0"/>
              <a:t>名前</a:t>
            </a:r>
            <a:r>
              <a:rPr lang="en-US" altLang="ja-JP" sz="800" dirty="0"/>
              <a:t>: '.</a:t>
            </a:r>
            <a:r>
              <a:rPr lang="en-US" altLang="ja-JP" sz="800" dirty="0" err="1"/>
              <a:t>concat</a:t>
            </a:r>
            <a:r>
              <a:rPr lang="en-US" altLang="ja-JP" sz="800" dirty="0"/>
              <a:t>(f.name).</a:t>
            </a:r>
            <a:r>
              <a:rPr lang="en-US" altLang="ja-JP" sz="800" dirty="0" err="1"/>
              <a:t>concat</a:t>
            </a:r>
            <a:r>
              <a:rPr lang="en-US" altLang="ja-JP" sz="800" dirty="0"/>
              <a:t>(' / ').</a:t>
            </a:r>
            <a:r>
              <a:rPr lang="en-US" altLang="ja-JP" sz="800" dirty="0" err="1"/>
              <a:t>concat</a:t>
            </a:r>
            <a:r>
              <a:rPr lang="en-US" altLang="ja-JP" sz="800" dirty="0"/>
              <a:t>('</a:t>
            </a:r>
            <a:r>
              <a:rPr lang="ja-JP" altLang="en-US" sz="800" dirty="0"/>
              <a:t>年齢</a:t>
            </a:r>
            <a:r>
              <a:rPr lang="en-US" altLang="ja-JP" sz="800" dirty="0"/>
              <a:t>: ').</a:t>
            </a:r>
            <a:r>
              <a:rPr lang="en-US" altLang="ja-JP" sz="800" dirty="0" err="1"/>
              <a:t>concat</a:t>
            </a:r>
            <a:r>
              <a:rPr lang="en-US" altLang="ja-JP" sz="800" dirty="0"/>
              <a:t>(</a:t>
            </a:r>
            <a:r>
              <a:rPr lang="en-US" altLang="ja-JP" sz="800" dirty="0" err="1"/>
              <a:t>f.age</a:t>
            </a:r>
            <a:r>
              <a:rPr lang="en-US" altLang="ja-JP" sz="800" dirty="0"/>
              <a:t>)); </a:t>
            </a:r>
          </a:p>
          <a:p>
            <a:r>
              <a:rPr lang="en-US" altLang="ja-JP" sz="800" dirty="0"/>
              <a:t>});</a:t>
            </a:r>
          </a:p>
        </p:txBody>
      </p:sp>
      <p:cxnSp>
        <p:nvCxnSpPr>
          <p:cNvPr id="11" name="直線矢印コネクタ 10">
            <a:extLst>
              <a:ext uri="{FF2B5EF4-FFF2-40B4-BE49-F238E27FC236}">
                <a16:creationId xmlns:a16="http://schemas.microsoft.com/office/drawing/2014/main" id="{5F73084F-161E-4898-989B-3E122AAC70DD}"/>
              </a:ext>
            </a:extLst>
          </p:cNvPr>
          <p:cNvCxnSpPr>
            <a:cxnSpLocks/>
          </p:cNvCxnSpPr>
          <p:nvPr/>
        </p:nvCxnSpPr>
        <p:spPr>
          <a:xfrm>
            <a:off x="3191995" y="3465249"/>
            <a:ext cx="11577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7" name="図 16">
            <a:extLst>
              <a:ext uri="{FF2B5EF4-FFF2-40B4-BE49-F238E27FC236}">
                <a16:creationId xmlns:a16="http://schemas.microsoft.com/office/drawing/2014/main" id="{7A8C2497-76DC-4E9B-985C-35023C2083E0}"/>
              </a:ext>
            </a:extLst>
          </p:cNvPr>
          <p:cNvPicPr>
            <a:picLocks noChangeAspect="1"/>
          </p:cNvPicPr>
          <p:nvPr/>
        </p:nvPicPr>
        <p:blipFill>
          <a:blip r:embed="rId2"/>
          <a:stretch>
            <a:fillRect/>
          </a:stretch>
        </p:blipFill>
        <p:spPr>
          <a:xfrm>
            <a:off x="4687420" y="2970011"/>
            <a:ext cx="2904762" cy="990476"/>
          </a:xfrm>
          <a:prstGeom prst="rect">
            <a:avLst/>
          </a:prstGeom>
        </p:spPr>
      </p:pic>
      <p:sp>
        <p:nvSpPr>
          <p:cNvPr id="18" name="コンテンツ プレースホルダー 8">
            <a:extLst>
              <a:ext uri="{FF2B5EF4-FFF2-40B4-BE49-F238E27FC236}">
                <a16:creationId xmlns:a16="http://schemas.microsoft.com/office/drawing/2014/main" id="{BE69642E-82A0-41C7-9F78-11C93AEFDDA0}"/>
              </a:ext>
            </a:extLst>
          </p:cNvPr>
          <p:cNvSpPr txBox="1">
            <a:spLocks/>
          </p:cNvSpPr>
          <p:nvPr/>
        </p:nvSpPr>
        <p:spPr>
          <a:xfrm>
            <a:off x="2946400" y="2407009"/>
            <a:ext cx="5551020" cy="32948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オブジェクトの中身をキーと値のペアで表現したものです</a:t>
            </a:r>
            <a:endParaRPr lang="en-US" altLang="ja-JP" sz="1600" dirty="0"/>
          </a:p>
        </p:txBody>
      </p:sp>
    </p:spTree>
    <p:extLst>
      <p:ext uri="{BB962C8B-B14F-4D97-AF65-F5344CB8AC3E}">
        <p14:creationId xmlns:p14="http://schemas.microsoft.com/office/powerpoint/2010/main" val="3774290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9061450" cy="576625"/>
          </a:xfrm>
        </p:spPr>
        <p:txBody>
          <a:bodyPr/>
          <a:lstStyle/>
          <a:p>
            <a:r>
              <a:rPr lang="en-US" altLang="ja-JP" sz="3000" dirty="0"/>
              <a:t>JavaScript</a:t>
            </a:r>
            <a:r>
              <a:rPr lang="ja-JP" altLang="en-US" sz="3000" dirty="0"/>
              <a:t>のオブジェクトとしてこんな構造もアリ</a:t>
            </a:r>
            <a:endParaRPr lang="en-US" altLang="ja-JP" sz="3000" dirty="0"/>
          </a:p>
        </p:txBody>
      </p:sp>
      <p:pic>
        <p:nvPicPr>
          <p:cNvPr id="4" name="図 3">
            <a:extLst>
              <a:ext uri="{FF2B5EF4-FFF2-40B4-BE49-F238E27FC236}">
                <a16:creationId xmlns:a16="http://schemas.microsoft.com/office/drawing/2014/main" id="{2C74DB5A-F389-4AF0-9776-0E3AA658AA83}"/>
              </a:ext>
            </a:extLst>
          </p:cNvPr>
          <p:cNvPicPr>
            <a:picLocks noChangeAspect="1"/>
          </p:cNvPicPr>
          <p:nvPr/>
        </p:nvPicPr>
        <p:blipFill>
          <a:blip r:embed="rId2"/>
          <a:stretch>
            <a:fillRect/>
          </a:stretch>
        </p:blipFill>
        <p:spPr>
          <a:xfrm>
            <a:off x="350370" y="1283418"/>
            <a:ext cx="1644409" cy="3458538"/>
          </a:xfrm>
          <a:prstGeom prst="rect">
            <a:avLst/>
          </a:prstGeom>
        </p:spPr>
      </p:pic>
      <p:cxnSp>
        <p:nvCxnSpPr>
          <p:cNvPr id="12" name="直線矢印コネクタ 11">
            <a:extLst>
              <a:ext uri="{FF2B5EF4-FFF2-40B4-BE49-F238E27FC236}">
                <a16:creationId xmlns:a16="http://schemas.microsoft.com/office/drawing/2014/main" id="{63441284-62CE-4449-A578-8D139EB95561}"/>
              </a:ext>
            </a:extLst>
          </p:cNvPr>
          <p:cNvCxnSpPr>
            <a:cxnSpLocks/>
          </p:cNvCxnSpPr>
          <p:nvPr/>
        </p:nvCxnSpPr>
        <p:spPr>
          <a:xfrm>
            <a:off x="2252195" y="2919149"/>
            <a:ext cx="11577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6" name="図 5">
            <a:extLst>
              <a:ext uri="{FF2B5EF4-FFF2-40B4-BE49-F238E27FC236}">
                <a16:creationId xmlns:a16="http://schemas.microsoft.com/office/drawing/2014/main" id="{EB764478-D7C6-4510-9DCA-4DD3F691DD74}"/>
              </a:ext>
            </a:extLst>
          </p:cNvPr>
          <p:cNvPicPr>
            <a:picLocks noChangeAspect="1"/>
          </p:cNvPicPr>
          <p:nvPr/>
        </p:nvPicPr>
        <p:blipFill rotWithShape="1">
          <a:blip r:embed="rId3"/>
          <a:srcRect r="62708"/>
          <a:stretch/>
        </p:blipFill>
        <p:spPr>
          <a:xfrm>
            <a:off x="4025900" y="3012687"/>
            <a:ext cx="3409950" cy="1190145"/>
          </a:xfrm>
          <a:prstGeom prst="rect">
            <a:avLst/>
          </a:prstGeom>
        </p:spPr>
      </p:pic>
      <p:sp>
        <p:nvSpPr>
          <p:cNvPr id="15" name="コンテンツ プレースホルダー 8">
            <a:extLst>
              <a:ext uri="{FF2B5EF4-FFF2-40B4-BE49-F238E27FC236}">
                <a16:creationId xmlns:a16="http://schemas.microsoft.com/office/drawing/2014/main" id="{245FE259-1427-493D-85FF-ADA302D05CF6}"/>
              </a:ext>
            </a:extLst>
          </p:cNvPr>
          <p:cNvSpPr txBox="1">
            <a:spLocks/>
          </p:cNvSpPr>
          <p:nvPr/>
        </p:nvSpPr>
        <p:spPr>
          <a:xfrm>
            <a:off x="3409950" y="1629343"/>
            <a:ext cx="4991100" cy="119013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番号</a:t>
            </a:r>
            <a:r>
              <a:rPr lang="en-US" altLang="ja-JP" sz="1200" dirty="0"/>
              <a:t>: 1</a:t>
            </a:r>
            <a:br>
              <a:rPr lang="en-US" altLang="ja-JP" sz="1200" dirty="0"/>
            </a:br>
            <a:r>
              <a:rPr lang="ja-JP" altLang="en-US" sz="1200" dirty="0"/>
              <a:t>名前</a:t>
            </a:r>
            <a:r>
              <a:rPr lang="en-US" altLang="ja-JP" sz="1200" dirty="0"/>
              <a:t>: </a:t>
            </a:r>
            <a:r>
              <a:rPr lang="ja-JP" altLang="en-US" sz="1200" dirty="0"/>
              <a:t>横井</a:t>
            </a:r>
            <a:br>
              <a:rPr lang="en-US" altLang="ja-JP" sz="1200" dirty="0"/>
            </a:br>
            <a:r>
              <a:rPr lang="ja-JP" altLang="en-US" sz="1200" dirty="0"/>
              <a:t>年次</a:t>
            </a:r>
            <a:r>
              <a:rPr lang="en-US" altLang="ja-JP" sz="1200" dirty="0"/>
              <a:t>: 1</a:t>
            </a:r>
            <a:r>
              <a:rPr lang="ja-JP" altLang="en-US" sz="1200" dirty="0"/>
              <a:t>年目</a:t>
            </a:r>
            <a:br>
              <a:rPr lang="en-US" altLang="ja-JP" sz="1200" dirty="0"/>
            </a:br>
            <a:r>
              <a:rPr lang="ja-JP" altLang="en-US" sz="1200" dirty="0"/>
              <a:t>言語</a:t>
            </a:r>
            <a:r>
              <a:rPr lang="en-US" altLang="ja-JP" sz="1200" dirty="0"/>
              <a:t>: C#</a:t>
            </a:r>
            <a:r>
              <a:rPr lang="ja-JP" altLang="en-US" sz="1200" dirty="0"/>
              <a:t>と</a:t>
            </a:r>
            <a:r>
              <a:rPr lang="en-US" altLang="ja-JP" sz="1200" dirty="0"/>
              <a:t>x++</a:t>
            </a:r>
            <a:r>
              <a:rPr lang="ja-JP" altLang="en-US" sz="1200" dirty="0"/>
              <a:t>それぞれ</a:t>
            </a:r>
            <a:r>
              <a:rPr lang="en-US" altLang="ja-JP" sz="1200" dirty="0"/>
              <a:t>1</a:t>
            </a:r>
            <a:r>
              <a:rPr lang="ja-JP" altLang="en-US" sz="1200" dirty="0"/>
              <a:t>年ずつ </a:t>
            </a:r>
            <a:r>
              <a:rPr lang="en-US" altLang="ja-JP" sz="1200" dirty="0"/>
              <a:t>-&gt; </a:t>
            </a:r>
            <a:r>
              <a:rPr lang="ja-JP" altLang="en-US" sz="1200" dirty="0"/>
              <a:t>人によってレコード数が違う</a:t>
            </a:r>
            <a:br>
              <a:rPr lang="en-US" altLang="ja-JP" sz="1200" dirty="0"/>
            </a:br>
            <a:br>
              <a:rPr lang="en-US" altLang="ja-JP" sz="1200" dirty="0"/>
            </a:br>
            <a:r>
              <a:rPr lang="ja-JP" altLang="en-US" sz="1200" dirty="0"/>
              <a:t>見たいなデータを扱いたい時便利ですね</a:t>
            </a:r>
            <a:endParaRPr lang="en-US" altLang="ja-JP" sz="1200" dirty="0"/>
          </a:p>
        </p:txBody>
      </p:sp>
    </p:spTree>
    <p:extLst>
      <p:ext uri="{BB962C8B-B14F-4D97-AF65-F5344CB8AC3E}">
        <p14:creationId xmlns:p14="http://schemas.microsoft.com/office/powerpoint/2010/main" val="16759066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434756" y="706792"/>
            <a:ext cx="3663950" cy="576625"/>
          </a:xfrm>
        </p:spPr>
        <p:txBody>
          <a:bodyPr/>
          <a:lstStyle/>
          <a:p>
            <a:r>
              <a:rPr lang="ja-JP" altLang="en-US" sz="3000" dirty="0"/>
              <a:t>いざコンテンツ表示</a:t>
            </a:r>
            <a:endParaRPr lang="en-US" altLang="ja-JP" sz="3000" dirty="0"/>
          </a:p>
        </p:txBody>
      </p:sp>
      <p:sp>
        <p:nvSpPr>
          <p:cNvPr id="8" name="コンテンツ プレースホルダー 8">
            <a:extLst>
              <a:ext uri="{FF2B5EF4-FFF2-40B4-BE49-F238E27FC236}">
                <a16:creationId xmlns:a16="http://schemas.microsoft.com/office/drawing/2014/main" id="{D0AD8B60-D438-4219-ADEE-3883473BA061}"/>
              </a:ext>
            </a:extLst>
          </p:cNvPr>
          <p:cNvSpPr txBox="1">
            <a:spLocks/>
          </p:cNvSpPr>
          <p:nvPr/>
        </p:nvSpPr>
        <p:spPr>
          <a:xfrm>
            <a:off x="2092776" y="1546470"/>
            <a:ext cx="4958447" cy="146880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ここではコンテンツを別ファイルに定義します</a:t>
            </a:r>
            <a:br>
              <a:rPr lang="en-US" altLang="ja-JP" sz="1400" dirty="0"/>
            </a:br>
            <a:r>
              <a:rPr lang="ja-JP" altLang="en-US" sz="1400" dirty="0"/>
              <a:t>そいつをテンプレートとして使いまわせる良い感じのライブラリがあるので使ってみましょう</a:t>
            </a:r>
            <a:br>
              <a:rPr lang="en-US" altLang="ja-JP" sz="1400" dirty="0"/>
            </a:br>
            <a:br>
              <a:rPr lang="en-US" altLang="ja-JP" sz="1400" dirty="0"/>
            </a:br>
            <a:r>
              <a:rPr lang="en-US" altLang="ja-JP" sz="1400" dirty="0"/>
              <a:t>Json</a:t>
            </a:r>
            <a:r>
              <a:rPr lang="ja-JP" altLang="en-US" sz="1400" dirty="0"/>
              <a:t>データを元にデータ件数分作りたいですね</a:t>
            </a:r>
            <a:br>
              <a:rPr lang="en-US" altLang="ja-JP" sz="1400" dirty="0"/>
            </a:br>
            <a:r>
              <a:rPr lang="ja-JP" altLang="en-US" sz="1400" dirty="0"/>
              <a:t>使うライブラリは</a:t>
            </a:r>
            <a:r>
              <a:rPr lang="ja-JP" altLang="en-US" sz="1400" dirty="0">
                <a:hlinkClick r:id="rId2"/>
              </a:rPr>
              <a:t>こいつ</a:t>
            </a:r>
            <a:endParaRPr lang="en-US" altLang="ja-JP" sz="1400" dirty="0"/>
          </a:p>
        </p:txBody>
      </p:sp>
    </p:spTree>
    <p:extLst>
      <p:ext uri="{BB962C8B-B14F-4D97-AF65-F5344CB8AC3E}">
        <p14:creationId xmlns:p14="http://schemas.microsoft.com/office/powerpoint/2010/main" val="3837711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752006" y="685064"/>
            <a:ext cx="7934794" cy="576625"/>
          </a:xfrm>
        </p:spPr>
        <p:txBody>
          <a:bodyPr/>
          <a:lstStyle/>
          <a:p>
            <a:r>
              <a:rPr lang="ja-JP" altLang="en-US" sz="3000" dirty="0"/>
              <a:t>テンプレート用の</a:t>
            </a:r>
            <a:r>
              <a:rPr lang="en-US" altLang="ja-JP" sz="3000" dirty="0"/>
              <a:t>html</a:t>
            </a:r>
            <a:r>
              <a:rPr lang="ja-JP" altLang="en-US" sz="3000" dirty="0"/>
              <a:t>ファイルを作ります</a:t>
            </a:r>
            <a:endParaRPr lang="en-US" altLang="ja-JP" sz="3000" dirty="0"/>
          </a:p>
        </p:txBody>
      </p:sp>
      <p:sp>
        <p:nvSpPr>
          <p:cNvPr id="5" name="コンテンツ プレースホルダー 8">
            <a:extLst>
              <a:ext uri="{FF2B5EF4-FFF2-40B4-BE49-F238E27FC236}">
                <a16:creationId xmlns:a16="http://schemas.microsoft.com/office/drawing/2014/main" id="{BC0514BB-4685-426E-9542-41E766E78DBE}"/>
              </a:ext>
            </a:extLst>
          </p:cNvPr>
          <p:cNvSpPr txBox="1">
            <a:spLocks/>
          </p:cNvSpPr>
          <p:nvPr/>
        </p:nvSpPr>
        <p:spPr>
          <a:xfrm>
            <a:off x="955206" y="1181740"/>
            <a:ext cx="2911944" cy="28831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200" dirty="0"/>
              <a:t>※</a:t>
            </a:r>
            <a:r>
              <a:rPr lang="en-US" altLang="ja-JP" sz="1200" dirty="0" err="1"/>
              <a:t>src</a:t>
            </a:r>
            <a:r>
              <a:rPr lang="en-US" altLang="ja-JP" sz="1200" dirty="0"/>
              <a:t>/template</a:t>
            </a:r>
            <a:r>
              <a:rPr lang="ja-JP" altLang="en-US" sz="1200" dirty="0"/>
              <a:t>配下に作ってください</a:t>
            </a:r>
            <a:endParaRPr lang="en-US" altLang="ja-JP" sz="1200" dirty="0"/>
          </a:p>
        </p:txBody>
      </p:sp>
      <p:pic>
        <p:nvPicPr>
          <p:cNvPr id="4" name="図 3">
            <a:extLst>
              <a:ext uri="{FF2B5EF4-FFF2-40B4-BE49-F238E27FC236}">
                <a16:creationId xmlns:a16="http://schemas.microsoft.com/office/drawing/2014/main" id="{ADC7667B-F447-486C-84B9-9D7B2B6472A7}"/>
              </a:ext>
            </a:extLst>
          </p:cNvPr>
          <p:cNvPicPr>
            <a:picLocks noChangeAspect="1"/>
          </p:cNvPicPr>
          <p:nvPr/>
        </p:nvPicPr>
        <p:blipFill>
          <a:blip r:embed="rId2"/>
          <a:stretch>
            <a:fillRect/>
          </a:stretch>
        </p:blipFill>
        <p:spPr>
          <a:xfrm>
            <a:off x="350370" y="2670919"/>
            <a:ext cx="4411219" cy="1397379"/>
          </a:xfrm>
          <a:prstGeom prst="rect">
            <a:avLst/>
          </a:prstGeom>
        </p:spPr>
      </p:pic>
      <p:sp>
        <p:nvSpPr>
          <p:cNvPr id="9" name="コンテンツ プレースホルダー 8">
            <a:extLst>
              <a:ext uri="{FF2B5EF4-FFF2-40B4-BE49-F238E27FC236}">
                <a16:creationId xmlns:a16="http://schemas.microsoft.com/office/drawing/2014/main" id="{3C884CA1-C796-46C4-8521-19EA5AAF5FE3}"/>
              </a:ext>
            </a:extLst>
          </p:cNvPr>
          <p:cNvSpPr txBox="1">
            <a:spLocks/>
          </p:cNvSpPr>
          <p:nvPr/>
        </p:nvSpPr>
        <p:spPr>
          <a:xfrm>
            <a:off x="350370" y="2328424"/>
            <a:ext cx="2911944" cy="28831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中身はこんな感じで</a:t>
            </a:r>
            <a:endParaRPr lang="en-US" altLang="ja-JP" sz="1200" dirty="0"/>
          </a:p>
        </p:txBody>
      </p:sp>
    </p:spTree>
    <p:extLst>
      <p:ext uri="{BB962C8B-B14F-4D97-AF65-F5344CB8AC3E}">
        <p14:creationId xmlns:p14="http://schemas.microsoft.com/office/powerpoint/2010/main" val="40410118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63206" y="634264"/>
            <a:ext cx="5293194" cy="576625"/>
          </a:xfrm>
        </p:spPr>
        <p:txBody>
          <a:bodyPr/>
          <a:lstStyle/>
          <a:p>
            <a:r>
              <a:rPr lang="en-US" altLang="ja-JP" sz="3000" dirty="0"/>
              <a:t>Data-content</a:t>
            </a:r>
            <a:r>
              <a:rPr lang="ja-JP" altLang="en-US" sz="3000" dirty="0" err="1"/>
              <a:t>って</a:t>
            </a:r>
            <a:r>
              <a:rPr lang="ja-JP" altLang="en-US" sz="3000" dirty="0"/>
              <a:t>なんやねん</a:t>
            </a:r>
            <a:endParaRPr lang="en-US" altLang="ja-JP" sz="3000" dirty="0"/>
          </a:p>
        </p:txBody>
      </p:sp>
      <p:pic>
        <p:nvPicPr>
          <p:cNvPr id="4" name="図 3">
            <a:extLst>
              <a:ext uri="{FF2B5EF4-FFF2-40B4-BE49-F238E27FC236}">
                <a16:creationId xmlns:a16="http://schemas.microsoft.com/office/drawing/2014/main" id="{ADC7667B-F447-486C-84B9-9D7B2B6472A7}"/>
              </a:ext>
            </a:extLst>
          </p:cNvPr>
          <p:cNvPicPr>
            <a:picLocks noChangeAspect="1"/>
          </p:cNvPicPr>
          <p:nvPr/>
        </p:nvPicPr>
        <p:blipFill>
          <a:blip r:embed="rId2"/>
          <a:stretch>
            <a:fillRect/>
          </a:stretch>
        </p:blipFill>
        <p:spPr>
          <a:xfrm>
            <a:off x="617070" y="1261689"/>
            <a:ext cx="6562571" cy="2078881"/>
          </a:xfrm>
          <a:prstGeom prst="rect">
            <a:avLst/>
          </a:prstGeom>
        </p:spPr>
      </p:pic>
      <p:sp>
        <p:nvSpPr>
          <p:cNvPr id="2" name="正方形/長方形 1">
            <a:extLst>
              <a:ext uri="{FF2B5EF4-FFF2-40B4-BE49-F238E27FC236}">
                <a16:creationId xmlns:a16="http://schemas.microsoft.com/office/drawing/2014/main" id="{7FAE73E1-9B9A-49F2-B34A-F3423245BC2E}"/>
              </a:ext>
            </a:extLst>
          </p:cNvPr>
          <p:cNvSpPr/>
          <p:nvPr/>
        </p:nvSpPr>
        <p:spPr>
          <a:xfrm>
            <a:off x="2901950" y="1955800"/>
            <a:ext cx="1225550" cy="2857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コンテンツ プレースホルダー 8">
            <a:extLst>
              <a:ext uri="{FF2B5EF4-FFF2-40B4-BE49-F238E27FC236}">
                <a16:creationId xmlns:a16="http://schemas.microsoft.com/office/drawing/2014/main" id="{2391308C-F823-44AE-873D-B08CBB012E88}"/>
              </a:ext>
            </a:extLst>
          </p:cNvPr>
          <p:cNvSpPr txBox="1">
            <a:spLocks/>
          </p:cNvSpPr>
          <p:nvPr/>
        </p:nvSpPr>
        <p:spPr>
          <a:xfrm>
            <a:off x="536106" y="3391370"/>
            <a:ext cx="5794844" cy="77757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こいつはテンプレートにデータを流し込むときに使う</a:t>
            </a:r>
            <a:br>
              <a:rPr lang="en-US" altLang="ja-JP" sz="1200" dirty="0"/>
            </a:br>
            <a:r>
              <a:rPr lang="en-US" altLang="ja-JP" sz="1200" dirty="0"/>
              <a:t>data-content=‘artist’ </a:t>
            </a:r>
            <a:r>
              <a:rPr lang="ja-JP" altLang="en-US" sz="1200" dirty="0"/>
              <a:t>← ここにはアーティスト名差し込んであげるみたいな</a:t>
            </a:r>
            <a:br>
              <a:rPr lang="en-US" altLang="ja-JP" sz="1200" dirty="0"/>
            </a:br>
            <a:br>
              <a:rPr lang="en-US" altLang="ja-JP" sz="1200" dirty="0"/>
            </a:br>
            <a:r>
              <a:rPr lang="ja-JP" altLang="en-US" sz="1200" dirty="0"/>
              <a:t>と言われてもぱっとしないので実際に作ってみましょう</a:t>
            </a:r>
            <a:endParaRPr lang="en-US" altLang="ja-JP" sz="1200" dirty="0"/>
          </a:p>
        </p:txBody>
      </p:sp>
    </p:spTree>
    <p:extLst>
      <p:ext uri="{BB962C8B-B14F-4D97-AF65-F5344CB8AC3E}">
        <p14:creationId xmlns:p14="http://schemas.microsoft.com/office/powerpoint/2010/main" val="800507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F21FCC1-56DA-4A75-946A-EBE8CDEDF2F5}"/>
              </a:ext>
            </a:extLst>
          </p:cNvPr>
          <p:cNvPicPr>
            <a:picLocks noChangeAspect="1"/>
          </p:cNvPicPr>
          <p:nvPr/>
        </p:nvPicPr>
        <p:blipFill>
          <a:blip r:embed="rId2"/>
          <a:stretch>
            <a:fillRect/>
          </a:stretch>
        </p:blipFill>
        <p:spPr>
          <a:xfrm>
            <a:off x="1913576" y="1993219"/>
            <a:ext cx="5390122" cy="2734364"/>
          </a:xfrm>
          <a:prstGeom prst="rect">
            <a:avLst/>
          </a:prstGeom>
        </p:spPr>
      </p:pic>
      <p:sp>
        <p:nvSpPr>
          <p:cNvPr id="3" name="タイトル 2">
            <a:extLst>
              <a:ext uri="{FF2B5EF4-FFF2-40B4-BE49-F238E27FC236}">
                <a16:creationId xmlns:a16="http://schemas.microsoft.com/office/drawing/2014/main" id="{3D276AD1-BE25-4398-8054-E3D545522E28}"/>
              </a:ext>
            </a:extLst>
          </p:cNvPr>
          <p:cNvSpPr>
            <a:spLocks noGrp="1"/>
          </p:cNvSpPr>
          <p:nvPr>
            <p:ph type="ctrTitle"/>
          </p:nvPr>
        </p:nvSpPr>
        <p:spPr/>
        <p:txBody>
          <a:bodyPr/>
          <a:lstStyle/>
          <a:p>
            <a:r>
              <a:rPr lang="ja-JP" altLang="en-US" dirty="0"/>
              <a:t>作成アプリ概要</a:t>
            </a:r>
            <a:endParaRPr kumimoji="1" lang="ja-JP" altLang="en-US" dirty="0"/>
          </a:p>
        </p:txBody>
      </p:sp>
      <p:sp>
        <p:nvSpPr>
          <p:cNvPr id="4" name="正方形/長方形 3">
            <a:extLst>
              <a:ext uri="{FF2B5EF4-FFF2-40B4-BE49-F238E27FC236}">
                <a16:creationId xmlns:a16="http://schemas.microsoft.com/office/drawing/2014/main" id="{DE17545B-BC05-4C45-9C41-A61337642EA0}"/>
              </a:ext>
            </a:extLst>
          </p:cNvPr>
          <p:cNvSpPr/>
          <p:nvPr/>
        </p:nvSpPr>
        <p:spPr>
          <a:xfrm>
            <a:off x="418849" y="840875"/>
            <a:ext cx="8292663" cy="523220"/>
          </a:xfrm>
          <a:prstGeom prst="rect">
            <a:avLst/>
          </a:prstGeom>
        </p:spPr>
        <p:txBody>
          <a:bodyPr wrap="square">
            <a:spAutoFit/>
          </a:bodyPr>
          <a:lstStyle/>
          <a:p>
            <a:pPr marL="258763" algn="ctr"/>
            <a:r>
              <a:rPr lang="ja-JP" altLang="en-US" sz="2800" dirty="0"/>
              <a:t>音楽再生アプリを作ります</a:t>
            </a:r>
            <a:endParaRPr lang="en-US" altLang="ja-JP" sz="2800" dirty="0"/>
          </a:p>
        </p:txBody>
      </p:sp>
      <p:sp>
        <p:nvSpPr>
          <p:cNvPr id="5" name="正方形/長方形 4">
            <a:extLst>
              <a:ext uri="{FF2B5EF4-FFF2-40B4-BE49-F238E27FC236}">
                <a16:creationId xmlns:a16="http://schemas.microsoft.com/office/drawing/2014/main" id="{B0CC07AA-AD10-400F-A216-C6C3B58CDC4A}"/>
              </a:ext>
            </a:extLst>
          </p:cNvPr>
          <p:cNvSpPr/>
          <p:nvPr/>
        </p:nvSpPr>
        <p:spPr>
          <a:xfrm>
            <a:off x="1676018" y="1526300"/>
            <a:ext cx="8192814" cy="369332"/>
          </a:xfrm>
          <a:prstGeom prst="rect">
            <a:avLst/>
          </a:prstGeom>
        </p:spPr>
        <p:txBody>
          <a:bodyPr wrap="square">
            <a:spAutoFit/>
          </a:bodyPr>
          <a:lstStyle/>
          <a:p>
            <a:pPr marL="258763"/>
            <a:r>
              <a:rPr lang="en-US" altLang="ja-JP" dirty="0"/>
              <a:t>※</a:t>
            </a:r>
            <a:r>
              <a:rPr lang="ja-JP" altLang="en-US" dirty="0"/>
              <a:t>こんなの↓</a:t>
            </a:r>
            <a:endParaRPr lang="en-US" altLang="ja-JP" dirty="0"/>
          </a:p>
        </p:txBody>
      </p:sp>
      <p:sp>
        <p:nvSpPr>
          <p:cNvPr id="7" name="吹き出し: 折線 6">
            <a:extLst>
              <a:ext uri="{FF2B5EF4-FFF2-40B4-BE49-F238E27FC236}">
                <a16:creationId xmlns:a16="http://schemas.microsoft.com/office/drawing/2014/main" id="{3BB85AC7-95D0-4C04-9CF9-E63A406533BD}"/>
              </a:ext>
            </a:extLst>
          </p:cNvPr>
          <p:cNvSpPr/>
          <p:nvPr/>
        </p:nvSpPr>
        <p:spPr>
          <a:xfrm>
            <a:off x="3956786" y="1690734"/>
            <a:ext cx="3260310" cy="409796"/>
          </a:xfrm>
          <a:prstGeom prst="borderCallout2">
            <a:avLst>
              <a:gd name="adj1" fmla="val 18750"/>
              <a:gd name="adj2" fmla="val -8333"/>
              <a:gd name="adj3" fmla="val 18750"/>
              <a:gd name="adj4" fmla="val -16667"/>
              <a:gd name="adj5" fmla="val 144816"/>
              <a:gd name="adj6" fmla="val -19974"/>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クリックすると再生されます</a:t>
            </a:r>
          </a:p>
        </p:txBody>
      </p:sp>
    </p:spTree>
    <p:extLst>
      <p:ext uri="{BB962C8B-B14F-4D97-AF65-F5344CB8AC3E}">
        <p14:creationId xmlns:p14="http://schemas.microsoft.com/office/powerpoint/2010/main" val="2141071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63206" y="634264"/>
            <a:ext cx="5293194" cy="576625"/>
          </a:xfrm>
        </p:spPr>
        <p:txBody>
          <a:bodyPr/>
          <a:lstStyle/>
          <a:p>
            <a:r>
              <a:rPr lang="en-US" altLang="ja-JP" sz="3000" dirty="0"/>
              <a:t>JavaScript</a:t>
            </a:r>
            <a:r>
              <a:rPr lang="ja-JP" altLang="en-US" sz="3000" dirty="0"/>
              <a:t>はこんな感じで</a:t>
            </a:r>
            <a:endParaRPr lang="en-US" altLang="ja-JP" sz="3000" dirty="0"/>
          </a:p>
        </p:txBody>
      </p:sp>
      <p:sp>
        <p:nvSpPr>
          <p:cNvPr id="8" name="コンテンツ プレースホルダー 8">
            <a:extLst>
              <a:ext uri="{FF2B5EF4-FFF2-40B4-BE49-F238E27FC236}">
                <a16:creationId xmlns:a16="http://schemas.microsoft.com/office/drawing/2014/main" id="{2391308C-F823-44AE-873D-B08CBB012E88}"/>
              </a:ext>
            </a:extLst>
          </p:cNvPr>
          <p:cNvSpPr txBox="1">
            <a:spLocks/>
          </p:cNvSpPr>
          <p:nvPr/>
        </p:nvSpPr>
        <p:spPr>
          <a:xfrm>
            <a:off x="3717456" y="1368452"/>
            <a:ext cx="5794844" cy="1774798"/>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200" dirty="0"/>
              <a:t>$(‘</a:t>
            </a:r>
            <a:r>
              <a:rPr lang="ja-JP" altLang="en-US" sz="1200" dirty="0"/>
              <a:t>差し込みたい要素の名前</a:t>
            </a:r>
            <a:r>
              <a:rPr lang="en-US" altLang="ja-JP" sz="1200" dirty="0"/>
              <a:t>’)</a:t>
            </a:r>
            <a:r>
              <a:rPr lang="en-US" altLang="ja-JP" sz="1200" dirty="0" err="1"/>
              <a:t>loadTemplate</a:t>
            </a:r>
            <a:r>
              <a:rPr lang="en-US" altLang="ja-JP" sz="1200" dirty="0"/>
              <a:t>(</a:t>
            </a:r>
            <a:br>
              <a:rPr lang="en-US" altLang="ja-JP" sz="1200" dirty="0"/>
            </a:br>
            <a:r>
              <a:rPr lang="en-US" altLang="ja-JP" sz="1200" dirty="0"/>
              <a:t>	‘</a:t>
            </a:r>
            <a:r>
              <a:rPr lang="ja-JP" altLang="en-US" sz="1200" dirty="0"/>
              <a:t>テンプレートファイルのパス</a:t>
            </a:r>
            <a:r>
              <a:rPr lang="en-US" altLang="ja-JP" sz="1200" dirty="0"/>
              <a:t>’ // </a:t>
            </a:r>
            <a:r>
              <a:rPr lang="ja-JP" altLang="en-US" sz="1200" dirty="0"/>
              <a:t>第一引数</a:t>
            </a:r>
            <a:br>
              <a:rPr lang="en-US" altLang="ja-JP" sz="1200" dirty="0"/>
            </a:br>
            <a:r>
              <a:rPr lang="en-US" altLang="ja-JP" sz="1200" dirty="0"/>
              <a:t>	{ // </a:t>
            </a:r>
            <a:r>
              <a:rPr lang="ja-JP" altLang="en-US" sz="1200" dirty="0"/>
              <a:t>第二引数</a:t>
            </a:r>
            <a:br>
              <a:rPr lang="en-US" altLang="ja-JP" sz="1200" dirty="0"/>
            </a:br>
            <a:r>
              <a:rPr lang="en-US" altLang="ja-JP" sz="1200" dirty="0"/>
              <a:t>		‘data-content</a:t>
            </a:r>
            <a:r>
              <a:rPr lang="ja-JP" altLang="en-US" sz="1200" dirty="0"/>
              <a:t>で指定した名前</a:t>
            </a:r>
            <a:r>
              <a:rPr lang="en-US" altLang="ja-JP" sz="1200" dirty="0"/>
              <a:t>’: </a:t>
            </a:r>
            <a:r>
              <a:rPr lang="ja-JP" altLang="en-US" sz="1200" dirty="0"/>
              <a:t>差し込むデータ</a:t>
            </a:r>
            <a:br>
              <a:rPr lang="en-US" altLang="ja-JP" sz="1200" dirty="0"/>
            </a:br>
            <a:r>
              <a:rPr lang="en-US" altLang="ja-JP" sz="1200" dirty="0"/>
              <a:t>	},</a:t>
            </a:r>
            <a:br>
              <a:rPr lang="en-US" altLang="ja-JP" sz="1200" dirty="0"/>
            </a:br>
            <a:r>
              <a:rPr lang="en-US" altLang="ja-JP" sz="1200" dirty="0"/>
              <a:t>	{ append: true } // </a:t>
            </a:r>
            <a:r>
              <a:rPr lang="ja-JP" altLang="en-US" sz="1200" dirty="0"/>
              <a:t>第三引数</a:t>
            </a:r>
            <a:br>
              <a:rPr lang="en-US" altLang="ja-JP" sz="1200" dirty="0"/>
            </a:br>
            <a:r>
              <a:rPr lang="en-US" altLang="ja-JP" sz="1200" dirty="0"/>
              <a:t>); 			       //</a:t>
            </a:r>
            <a:r>
              <a:rPr lang="ja-JP" altLang="en-US" sz="1200" dirty="0"/>
              <a:t>差し込むときに追記するかどうかの設定</a:t>
            </a:r>
            <a:br>
              <a:rPr lang="en-US" altLang="ja-JP" sz="1200" dirty="0"/>
            </a:br>
            <a:br>
              <a:rPr lang="en-US" altLang="ja-JP" sz="1200" dirty="0"/>
            </a:br>
            <a:r>
              <a:rPr lang="ja-JP" altLang="en-US" sz="1200" dirty="0"/>
              <a:t>という感じでデータを入れてあげると</a:t>
            </a:r>
            <a:r>
              <a:rPr lang="ja-JP" altLang="en-US" sz="1200" dirty="0" err="1"/>
              <a:t>、、、</a:t>
            </a:r>
            <a:endParaRPr lang="en-US" altLang="ja-JP" sz="1200" dirty="0"/>
          </a:p>
        </p:txBody>
      </p:sp>
      <p:pic>
        <p:nvPicPr>
          <p:cNvPr id="6" name="図 5">
            <a:extLst>
              <a:ext uri="{FF2B5EF4-FFF2-40B4-BE49-F238E27FC236}">
                <a16:creationId xmlns:a16="http://schemas.microsoft.com/office/drawing/2014/main" id="{8D69D96B-6470-48B6-B59A-3EDF7535CDD3}"/>
              </a:ext>
            </a:extLst>
          </p:cNvPr>
          <p:cNvPicPr>
            <a:picLocks noChangeAspect="1"/>
          </p:cNvPicPr>
          <p:nvPr/>
        </p:nvPicPr>
        <p:blipFill>
          <a:blip r:embed="rId2"/>
          <a:stretch>
            <a:fillRect/>
          </a:stretch>
        </p:blipFill>
        <p:spPr>
          <a:xfrm>
            <a:off x="230541" y="1287190"/>
            <a:ext cx="3312760" cy="2027878"/>
          </a:xfrm>
          <a:prstGeom prst="rect">
            <a:avLst/>
          </a:prstGeom>
        </p:spPr>
      </p:pic>
    </p:spTree>
    <p:extLst>
      <p:ext uri="{BB962C8B-B14F-4D97-AF65-F5344CB8AC3E}">
        <p14:creationId xmlns:p14="http://schemas.microsoft.com/office/powerpoint/2010/main" val="30826908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726856" y="624420"/>
            <a:ext cx="3013544" cy="576625"/>
          </a:xfrm>
        </p:spPr>
        <p:txBody>
          <a:bodyPr/>
          <a:lstStyle/>
          <a:p>
            <a:r>
              <a:rPr lang="ja-JP" altLang="en-US" sz="3000" dirty="0"/>
              <a:t>オラッッッ！！</a:t>
            </a:r>
            <a:endParaRPr lang="en-US" altLang="ja-JP" sz="3000" dirty="0"/>
          </a:p>
        </p:txBody>
      </p:sp>
      <p:pic>
        <p:nvPicPr>
          <p:cNvPr id="4" name="図 3">
            <a:extLst>
              <a:ext uri="{FF2B5EF4-FFF2-40B4-BE49-F238E27FC236}">
                <a16:creationId xmlns:a16="http://schemas.microsoft.com/office/drawing/2014/main" id="{9AE565CD-5167-4D85-9E45-89FAFE3DFED2}"/>
              </a:ext>
            </a:extLst>
          </p:cNvPr>
          <p:cNvPicPr>
            <a:picLocks noChangeAspect="1"/>
          </p:cNvPicPr>
          <p:nvPr/>
        </p:nvPicPr>
        <p:blipFill>
          <a:blip r:embed="rId2"/>
          <a:stretch>
            <a:fillRect/>
          </a:stretch>
        </p:blipFill>
        <p:spPr>
          <a:xfrm>
            <a:off x="1587031" y="1348765"/>
            <a:ext cx="5293194" cy="2518830"/>
          </a:xfrm>
          <a:prstGeom prst="rect">
            <a:avLst/>
          </a:prstGeom>
        </p:spPr>
      </p:pic>
    </p:spTree>
    <p:extLst>
      <p:ext uri="{BB962C8B-B14F-4D97-AF65-F5344CB8AC3E}">
        <p14:creationId xmlns:p14="http://schemas.microsoft.com/office/powerpoint/2010/main" val="24983473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75978" y="2159840"/>
            <a:ext cx="8792044" cy="1020230"/>
          </a:xfrm>
        </p:spPr>
        <p:txBody>
          <a:bodyPr/>
          <a:lstStyle/>
          <a:p>
            <a:r>
              <a:rPr lang="ja-JP" altLang="en-US" sz="3000" dirty="0"/>
              <a:t>これにてクライアント </a:t>
            </a:r>
            <a:r>
              <a:rPr lang="en-US" altLang="ja-JP" sz="3000" dirty="0"/>
              <a:t>– </a:t>
            </a:r>
            <a:r>
              <a:rPr lang="ja-JP" altLang="en-US" sz="3000" dirty="0"/>
              <a:t>モック編はおしまいです</a:t>
            </a:r>
            <a:br>
              <a:rPr lang="en-US" altLang="ja-JP" sz="3000" dirty="0"/>
            </a:br>
            <a:r>
              <a:rPr lang="ja-JP" altLang="en-US" sz="3000" dirty="0"/>
              <a:t>次はサーバーサイドを書いてき</a:t>
            </a:r>
            <a:r>
              <a:rPr lang="ja-JP" altLang="en-US" sz="3000" dirty="0" err="1"/>
              <a:t>ましょ</a:t>
            </a:r>
            <a:endParaRPr lang="en-US" altLang="ja-JP" sz="3000" dirty="0"/>
          </a:p>
        </p:txBody>
      </p:sp>
    </p:spTree>
    <p:extLst>
      <p:ext uri="{BB962C8B-B14F-4D97-AF65-F5344CB8AC3E}">
        <p14:creationId xmlns:p14="http://schemas.microsoft.com/office/powerpoint/2010/main" val="8948966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kumimoji="1" lang="ja-JP" altLang="en-US" dirty="0"/>
              <a:t>サーバーサイド作成編</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1739004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395587" y="2629617"/>
            <a:ext cx="8792044" cy="485649"/>
          </a:xfrm>
        </p:spPr>
        <p:txBody>
          <a:bodyPr/>
          <a:lstStyle/>
          <a:p>
            <a:r>
              <a:rPr lang="ja-JP" altLang="en-US" sz="3000" dirty="0"/>
              <a:t>これからサーバーサイドを作成していきます</a:t>
            </a:r>
            <a:br>
              <a:rPr lang="en-US" altLang="ja-JP" sz="3000" dirty="0"/>
            </a:br>
            <a:endParaRPr lang="en-US" altLang="ja-JP" sz="3000" dirty="0"/>
          </a:p>
        </p:txBody>
      </p:sp>
      <p:sp>
        <p:nvSpPr>
          <p:cNvPr id="2" name="テキスト ボックス 1">
            <a:extLst>
              <a:ext uri="{FF2B5EF4-FFF2-40B4-BE49-F238E27FC236}">
                <a16:creationId xmlns:a16="http://schemas.microsoft.com/office/drawing/2014/main" id="{1DF7DB36-3C41-45D2-ABCF-0F7509D1EDE1}"/>
              </a:ext>
            </a:extLst>
          </p:cNvPr>
          <p:cNvSpPr txBox="1"/>
          <p:nvPr/>
        </p:nvSpPr>
        <p:spPr>
          <a:xfrm>
            <a:off x="3235084" y="3203553"/>
            <a:ext cx="1800493" cy="369332"/>
          </a:xfrm>
          <a:prstGeom prst="rect">
            <a:avLst/>
          </a:prstGeom>
          <a:noFill/>
        </p:spPr>
        <p:txBody>
          <a:bodyPr wrap="none" rtlCol="0">
            <a:spAutoFit/>
          </a:bodyPr>
          <a:lstStyle/>
          <a:p>
            <a:r>
              <a:rPr lang="ja-JP" altLang="en-US" dirty="0"/>
              <a:t>作るものは</a:t>
            </a:r>
            <a:r>
              <a:rPr lang="ja-JP" altLang="en-US" dirty="0">
                <a:hlinkClick r:id="rId2"/>
              </a:rPr>
              <a:t>これ</a:t>
            </a:r>
            <a:endParaRPr kumimoji="1" lang="ja-JP" altLang="en-US" dirty="0"/>
          </a:p>
        </p:txBody>
      </p:sp>
      <p:sp>
        <p:nvSpPr>
          <p:cNvPr id="5" name="テキスト ボックス 4">
            <a:extLst>
              <a:ext uri="{FF2B5EF4-FFF2-40B4-BE49-F238E27FC236}">
                <a16:creationId xmlns:a16="http://schemas.microsoft.com/office/drawing/2014/main" id="{6DAFAE9E-05D4-485B-9E99-309BD2753DE2}"/>
              </a:ext>
            </a:extLst>
          </p:cNvPr>
          <p:cNvSpPr txBox="1"/>
          <p:nvPr/>
        </p:nvSpPr>
        <p:spPr>
          <a:xfrm>
            <a:off x="227024" y="4245824"/>
            <a:ext cx="1046830" cy="307777"/>
          </a:xfrm>
          <a:prstGeom prst="rect">
            <a:avLst/>
          </a:prstGeom>
          <a:noFill/>
        </p:spPr>
        <p:txBody>
          <a:bodyPr wrap="square" rtlCol="0">
            <a:spAutoFit/>
          </a:bodyPr>
          <a:lstStyle/>
          <a:p>
            <a:r>
              <a:rPr kumimoji="1" lang="en-US" altLang="ja-JP" sz="1400" dirty="0">
                <a:hlinkClick r:id="rId3"/>
              </a:rPr>
              <a:t>※URI</a:t>
            </a:r>
            <a:r>
              <a:rPr kumimoji="1" lang="ja-JP" altLang="en-US" sz="1400" dirty="0">
                <a:hlinkClick r:id="rId3"/>
              </a:rPr>
              <a:t>とは</a:t>
            </a:r>
            <a:endParaRPr kumimoji="1" lang="ja-JP" altLang="en-US" sz="1400" dirty="0"/>
          </a:p>
        </p:txBody>
      </p:sp>
      <p:sp>
        <p:nvSpPr>
          <p:cNvPr id="6" name="テキスト ボックス 5">
            <a:extLst>
              <a:ext uri="{FF2B5EF4-FFF2-40B4-BE49-F238E27FC236}">
                <a16:creationId xmlns:a16="http://schemas.microsoft.com/office/drawing/2014/main" id="{6A70AC97-556F-4451-BE09-65F8C4CFEBA1}"/>
              </a:ext>
            </a:extLst>
          </p:cNvPr>
          <p:cNvSpPr txBox="1"/>
          <p:nvPr/>
        </p:nvSpPr>
        <p:spPr>
          <a:xfrm>
            <a:off x="206457" y="4493428"/>
            <a:ext cx="1800493" cy="307777"/>
          </a:xfrm>
          <a:prstGeom prst="rect">
            <a:avLst/>
          </a:prstGeom>
          <a:noFill/>
        </p:spPr>
        <p:txBody>
          <a:bodyPr wrap="none" rtlCol="0">
            <a:spAutoFit/>
          </a:bodyPr>
          <a:lstStyle/>
          <a:p>
            <a:r>
              <a:rPr kumimoji="1" lang="en-US" altLang="ja-JP" sz="1400" dirty="0">
                <a:hlinkClick r:id="rId4"/>
              </a:rPr>
              <a:t>※</a:t>
            </a:r>
            <a:r>
              <a:rPr kumimoji="1" lang="ja-JP" altLang="en-US" sz="1400" dirty="0">
                <a:hlinkClick r:id="rId4"/>
              </a:rPr>
              <a:t>ステートレスとは</a:t>
            </a:r>
            <a:endParaRPr kumimoji="1" lang="ja-JP" altLang="en-US" sz="1400" dirty="0"/>
          </a:p>
        </p:txBody>
      </p:sp>
    </p:spTree>
    <p:extLst>
      <p:ext uri="{BB962C8B-B14F-4D97-AF65-F5344CB8AC3E}">
        <p14:creationId xmlns:p14="http://schemas.microsoft.com/office/powerpoint/2010/main" val="41131224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93755" y="1205167"/>
            <a:ext cx="4037676" cy="485649"/>
          </a:xfrm>
        </p:spPr>
        <p:txBody>
          <a:bodyPr/>
          <a:lstStyle/>
          <a:p>
            <a:r>
              <a:rPr lang="en-US" altLang="ja-JP" sz="3000" dirty="0" err="1"/>
              <a:t>RestApi</a:t>
            </a:r>
            <a:r>
              <a:rPr lang="ja-JP" altLang="en-US" sz="3000" dirty="0" err="1"/>
              <a:t>って</a:t>
            </a:r>
            <a:r>
              <a:rPr lang="ja-JP" altLang="en-US" sz="3000" dirty="0"/>
              <a:t>なんぞや</a:t>
            </a:r>
            <a:br>
              <a:rPr lang="en-US" altLang="ja-JP" sz="3000" dirty="0"/>
            </a:br>
            <a:endParaRPr lang="en-US" altLang="ja-JP" sz="3000" dirty="0"/>
          </a:p>
        </p:txBody>
      </p:sp>
      <p:pic>
        <p:nvPicPr>
          <p:cNvPr id="5" name="図 4">
            <a:extLst>
              <a:ext uri="{FF2B5EF4-FFF2-40B4-BE49-F238E27FC236}">
                <a16:creationId xmlns:a16="http://schemas.microsoft.com/office/drawing/2014/main" id="{57D52CA0-0340-49D6-B7EC-AEB0E91F595F}"/>
              </a:ext>
            </a:extLst>
          </p:cNvPr>
          <p:cNvPicPr>
            <a:picLocks noChangeAspect="1"/>
          </p:cNvPicPr>
          <p:nvPr/>
        </p:nvPicPr>
        <p:blipFill>
          <a:blip r:embed="rId2"/>
          <a:stretch>
            <a:fillRect/>
          </a:stretch>
        </p:blipFill>
        <p:spPr>
          <a:xfrm>
            <a:off x="280016" y="2750892"/>
            <a:ext cx="3904762" cy="638095"/>
          </a:xfrm>
          <a:prstGeom prst="rect">
            <a:avLst/>
          </a:prstGeom>
        </p:spPr>
      </p:pic>
      <p:sp>
        <p:nvSpPr>
          <p:cNvPr id="6" name="テキスト ボックス 5">
            <a:extLst>
              <a:ext uri="{FF2B5EF4-FFF2-40B4-BE49-F238E27FC236}">
                <a16:creationId xmlns:a16="http://schemas.microsoft.com/office/drawing/2014/main" id="{C3F6BE2F-6516-46CF-8D52-B8C0659E129D}"/>
              </a:ext>
            </a:extLst>
          </p:cNvPr>
          <p:cNvSpPr txBox="1"/>
          <p:nvPr/>
        </p:nvSpPr>
        <p:spPr>
          <a:xfrm>
            <a:off x="1207639" y="2300398"/>
            <a:ext cx="1598623" cy="369332"/>
          </a:xfrm>
          <a:prstGeom prst="rect">
            <a:avLst/>
          </a:prstGeom>
          <a:noFill/>
        </p:spPr>
        <p:txBody>
          <a:bodyPr wrap="square" rtlCol="0">
            <a:spAutoFit/>
          </a:bodyPr>
          <a:lstStyle/>
          <a:p>
            <a:r>
              <a:rPr kumimoji="1" lang="en-US" altLang="ja-JP" dirty="0"/>
              <a:t>URI</a:t>
            </a:r>
            <a:r>
              <a:rPr kumimoji="1" lang="ja-JP" altLang="en-US" dirty="0"/>
              <a:t>を叩くと</a:t>
            </a:r>
          </a:p>
        </p:txBody>
      </p:sp>
      <p:sp>
        <p:nvSpPr>
          <p:cNvPr id="8" name="テキスト ボックス 7">
            <a:extLst>
              <a:ext uri="{FF2B5EF4-FFF2-40B4-BE49-F238E27FC236}">
                <a16:creationId xmlns:a16="http://schemas.microsoft.com/office/drawing/2014/main" id="{4B7245D7-C74B-4A82-8362-35A5C468F87F}"/>
              </a:ext>
            </a:extLst>
          </p:cNvPr>
          <p:cNvSpPr txBox="1"/>
          <p:nvPr/>
        </p:nvSpPr>
        <p:spPr>
          <a:xfrm>
            <a:off x="5364481" y="2300398"/>
            <a:ext cx="2499359" cy="369332"/>
          </a:xfrm>
          <a:prstGeom prst="rect">
            <a:avLst/>
          </a:prstGeom>
          <a:noFill/>
        </p:spPr>
        <p:txBody>
          <a:bodyPr wrap="square" rtlCol="0">
            <a:spAutoFit/>
          </a:bodyPr>
          <a:lstStyle/>
          <a:p>
            <a:r>
              <a:rPr kumimoji="1" lang="ja-JP" altLang="en-US" dirty="0"/>
              <a:t>なんか返ってくる</a:t>
            </a:r>
          </a:p>
        </p:txBody>
      </p:sp>
      <p:pic>
        <p:nvPicPr>
          <p:cNvPr id="12" name="図 11">
            <a:extLst>
              <a:ext uri="{FF2B5EF4-FFF2-40B4-BE49-F238E27FC236}">
                <a16:creationId xmlns:a16="http://schemas.microsoft.com/office/drawing/2014/main" id="{D8AFEA70-6CA6-45FB-9975-EE37F4BCF66F}"/>
              </a:ext>
            </a:extLst>
          </p:cNvPr>
          <p:cNvPicPr>
            <a:picLocks noChangeAspect="1"/>
          </p:cNvPicPr>
          <p:nvPr/>
        </p:nvPicPr>
        <p:blipFill>
          <a:blip r:embed="rId3"/>
          <a:stretch>
            <a:fillRect/>
          </a:stretch>
        </p:blipFill>
        <p:spPr>
          <a:xfrm>
            <a:off x="4370202" y="2778317"/>
            <a:ext cx="4358657" cy="1001990"/>
          </a:xfrm>
          <a:prstGeom prst="rect">
            <a:avLst/>
          </a:prstGeom>
        </p:spPr>
      </p:pic>
    </p:spTree>
    <p:extLst>
      <p:ext uri="{BB962C8B-B14F-4D97-AF65-F5344CB8AC3E}">
        <p14:creationId xmlns:p14="http://schemas.microsoft.com/office/powerpoint/2010/main" val="3746740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93755" y="1205167"/>
            <a:ext cx="4037676" cy="485649"/>
          </a:xfrm>
        </p:spPr>
        <p:txBody>
          <a:bodyPr/>
          <a:lstStyle/>
          <a:p>
            <a:r>
              <a:rPr lang="ja-JP" altLang="en-US" sz="3000" dirty="0"/>
              <a:t>見やすくしてみると</a:t>
            </a:r>
            <a:endParaRPr lang="en-US" altLang="ja-JP" sz="3000" dirty="0"/>
          </a:p>
        </p:txBody>
      </p:sp>
      <p:pic>
        <p:nvPicPr>
          <p:cNvPr id="4" name="図 3">
            <a:extLst>
              <a:ext uri="{FF2B5EF4-FFF2-40B4-BE49-F238E27FC236}">
                <a16:creationId xmlns:a16="http://schemas.microsoft.com/office/drawing/2014/main" id="{02C79E1F-C1EA-4BF9-B71A-B9E8D2A59F07}"/>
              </a:ext>
            </a:extLst>
          </p:cNvPr>
          <p:cNvPicPr>
            <a:picLocks noChangeAspect="1"/>
          </p:cNvPicPr>
          <p:nvPr/>
        </p:nvPicPr>
        <p:blipFill>
          <a:blip r:embed="rId2"/>
          <a:stretch>
            <a:fillRect/>
          </a:stretch>
        </p:blipFill>
        <p:spPr>
          <a:xfrm>
            <a:off x="654246" y="1845417"/>
            <a:ext cx="3279018" cy="2724217"/>
          </a:xfrm>
          <a:prstGeom prst="rect">
            <a:avLst/>
          </a:prstGeom>
        </p:spPr>
      </p:pic>
      <p:sp>
        <p:nvSpPr>
          <p:cNvPr id="11" name="コンテンツ プレースホルダー 8">
            <a:extLst>
              <a:ext uri="{FF2B5EF4-FFF2-40B4-BE49-F238E27FC236}">
                <a16:creationId xmlns:a16="http://schemas.microsoft.com/office/drawing/2014/main" id="{E5CDBE94-3A0B-41C9-BEE5-A531FE7B9BAD}"/>
              </a:ext>
            </a:extLst>
          </p:cNvPr>
          <p:cNvSpPr txBox="1">
            <a:spLocks/>
          </p:cNvSpPr>
          <p:nvPr/>
        </p:nvSpPr>
        <p:spPr>
          <a:xfrm>
            <a:off x="3984868" y="2328925"/>
            <a:ext cx="4795123"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なんか見たことありますね</a:t>
            </a:r>
            <a:endParaRPr lang="en-US" altLang="ja-JP" sz="3000" dirty="0"/>
          </a:p>
        </p:txBody>
      </p:sp>
    </p:spTree>
    <p:extLst>
      <p:ext uri="{BB962C8B-B14F-4D97-AF65-F5344CB8AC3E}">
        <p14:creationId xmlns:p14="http://schemas.microsoft.com/office/powerpoint/2010/main" val="3861734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555928" y="2328925"/>
            <a:ext cx="5658372" cy="485649"/>
          </a:xfrm>
        </p:spPr>
        <p:txBody>
          <a:bodyPr/>
          <a:lstStyle/>
          <a:p>
            <a:r>
              <a:rPr lang="ja-JP" altLang="en-US" sz="3000" dirty="0"/>
              <a:t>では実際に作っていきましょう</a:t>
            </a:r>
            <a:endParaRPr lang="en-US" altLang="ja-JP" sz="3000" dirty="0"/>
          </a:p>
        </p:txBody>
      </p:sp>
    </p:spTree>
    <p:extLst>
      <p:ext uri="{BB962C8B-B14F-4D97-AF65-F5344CB8AC3E}">
        <p14:creationId xmlns:p14="http://schemas.microsoft.com/office/powerpoint/2010/main" val="2243791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99172" y="1710917"/>
            <a:ext cx="5658372" cy="485649"/>
          </a:xfrm>
        </p:spPr>
        <p:txBody>
          <a:bodyPr/>
          <a:lstStyle/>
          <a:p>
            <a:r>
              <a:rPr lang="ja-JP" altLang="en-US" sz="3000" dirty="0"/>
              <a:t>では実際に作っていきましょう</a:t>
            </a:r>
            <a:endParaRPr lang="en-US" altLang="ja-JP" sz="3000" dirty="0"/>
          </a:p>
        </p:txBody>
      </p:sp>
      <p:sp>
        <p:nvSpPr>
          <p:cNvPr id="4" name="コンテンツ プレースホルダー 8">
            <a:extLst>
              <a:ext uri="{FF2B5EF4-FFF2-40B4-BE49-F238E27FC236}">
                <a16:creationId xmlns:a16="http://schemas.microsoft.com/office/drawing/2014/main" id="{AD3A270D-35B0-479B-B4AA-FD5F287737BB}"/>
              </a:ext>
            </a:extLst>
          </p:cNvPr>
          <p:cNvSpPr txBox="1">
            <a:spLocks/>
          </p:cNvSpPr>
          <p:nvPr/>
        </p:nvSpPr>
        <p:spPr>
          <a:xfrm>
            <a:off x="1927994" y="2289906"/>
            <a:ext cx="5948458" cy="33229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ここからプロジェクトのひな形を落としてきてください</a:t>
            </a:r>
            <a:endParaRPr lang="en-US" altLang="ja-JP" sz="1400" dirty="0"/>
          </a:p>
        </p:txBody>
      </p:sp>
    </p:spTree>
    <p:extLst>
      <p:ext uri="{BB962C8B-B14F-4D97-AF65-F5344CB8AC3E}">
        <p14:creationId xmlns:p14="http://schemas.microsoft.com/office/powerpoint/2010/main" val="2358855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172955" y="998315"/>
            <a:ext cx="6104408" cy="485649"/>
          </a:xfrm>
        </p:spPr>
        <p:txBody>
          <a:bodyPr/>
          <a:lstStyle/>
          <a:p>
            <a:r>
              <a:rPr lang="ja-JP" altLang="en-US" sz="3000" dirty="0"/>
              <a:t>落としてきたプロジェクトを確認</a:t>
            </a:r>
            <a:endParaRPr lang="en-US" altLang="ja-JP" sz="3000" dirty="0"/>
          </a:p>
        </p:txBody>
      </p:sp>
      <p:pic>
        <p:nvPicPr>
          <p:cNvPr id="5" name="図 4">
            <a:extLst>
              <a:ext uri="{FF2B5EF4-FFF2-40B4-BE49-F238E27FC236}">
                <a16:creationId xmlns:a16="http://schemas.microsoft.com/office/drawing/2014/main" id="{D79C2C58-C3F1-4EA6-85AB-56697D503F22}"/>
              </a:ext>
            </a:extLst>
          </p:cNvPr>
          <p:cNvPicPr>
            <a:picLocks noChangeAspect="1"/>
          </p:cNvPicPr>
          <p:nvPr/>
        </p:nvPicPr>
        <p:blipFill>
          <a:blip r:embed="rId2"/>
          <a:stretch>
            <a:fillRect/>
          </a:stretch>
        </p:blipFill>
        <p:spPr>
          <a:xfrm>
            <a:off x="543848" y="2117050"/>
            <a:ext cx="3742857" cy="1123810"/>
          </a:xfrm>
          <a:prstGeom prst="rect">
            <a:avLst/>
          </a:prstGeom>
        </p:spPr>
      </p:pic>
      <p:sp>
        <p:nvSpPr>
          <p:cNvPr id="6" name="テキスト ボックス 5">
            <a:extLst>
              <a:ext uri="{FF2B5EF4-FFF2-40B4-BE49-F238E27FC236}">
                <a16:creationId xmlns:a16="http://schemas.microsoft.com/office/drawing/2014/main" id="{AC9DA747-B70F-4547-951A-D2537ED805C0}"/>
              </a:ext>
            </a:extLst>
          </p:cNvPr>
          <p:cNvSpPr txBox="1"/>
          <p:nvPr/>
        </p:nvSpPr>
        <p:spPr>
          <a:xfrm>
            <a:off x="4360324" y="2117050"/>
            <a:ext cx="4166525" cy="1815882"/>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sz="1400" dirty="0"/>
              <a:t>Common</a:t>
            </a:r>
          </a:p>
          <a:p>
            <a:pPr marL="742950" lvl="1" indent="-285750">
              <a:buFont typeface="Wingdings" panose="05000000000000000000" pitchFamily="2" charset="2"/>
              <a:buChar char="n"/>
            </a:pPr>
            <a:r>
              <a:rPr lang="ja-JP" altLang="en-US" sz="1400" dirty="0"/>
              <a:t>共通クラスのクラスライブラリ</a:t>
            </a:r>
            <a:endParaRPr lang="en-US" altLang="ja-JP" sz="1400" dirty="0"/>
          </a:p>
          <a:p>
            <a:pPr marL="285750" indent="-285750">
              <a:buFont typeface="Wingdings" panose="05000000000000000000" pitchFamily="2" charset="2"/>
              <a:buChar char="n"/>
            </a:pPr>
            <a:r>
              <a:rPr kumimoji="1" lang="en-US" altLang="ja-JP" sz="1400" dirty="0" err="1"/>
              <a:t>DataAcc</a:t>
            </a:r>
            <a:r>
              <a:rPr lang="en-US" altLang="ja-JP" sz="1400" dirty="0" err="1"/>
              <a:t>ess</a:t>
            </a:r>
            <a:endParaRPr lang="en-US" altLang="ja-JP" sz="1400" dirty="0"/>
          </a:p>
          <a:p>
            <a:pPr marL="742950" lvl="1" indent="-285750">
              <a:buFont typeface="Wingdings" panose="05000000000000000000" pitchFamily="2" charset="2"/>
              <a:buChar char="n"/>
            </a:pPr>
            <a:r>
              <a:rPr lang="en-US" altLang="ja-JP" sz="1400" dirty="0"/>
              <a:t>DB</a:t>
            </a:r>
            <a:r>
              <a:rPr lang="ja-JP" altLang="en-US" sz="1400" dirty="0"/>
              <a:t>とやりとりするクラスライブラリ</a:t>
            </a:r>
            <a:endParaRPr lang="en-US" altLang="ja-JP" sz="1400" dirty="0"/>
          </a:p>
          <a:p>
            <a:pPr marL="285750" indent="-285750">
              <a:buFont typeface="Wingdings" panose="05000000000000000000" pitchFamily="2" charset="2"/>
              <a:buChar char="n"/>
            </a:pPr>
            <a:r>
              <a:rPr kumimoji="1" lang="en-US" altLang="ja-JP" sz="1400" dirty="0" err="1"/>
              <a:t>SoundBatch</a:t>
            </a:r>
            <a:endParaRPr kumimoji="1" lang="en-US" altLang="ja-JP" sz="1400" dirty="0"/>
          </a:p>
          <a:p>
            <a:pPr marL="742950" lvl="1" indent="-285750">
              <a:buFont typeface="Wingdings" panose="05000000000000000000" pitchFamily="2" charset="2"/>
              <a:buChar char="n"/>
            </a:pPr>
            <a:r>
              <a:rPr lang="ja-JP" altLang="en-US" sz="1400" dirty="0"/>
              <a:t>音楽ファイルのメタデータを登録バッチ</a:t>
            </a:r>
            <a:endParaRPr lang="en-US" altLang="ja-JP" sz="1400" dirty="0"/>
          </a:p>
          <a:p>
            <a:pPr marL="285750" indent="-285750">
              <a:buFont typeface="Wingdings" panose="05000000000000000000" pitchFamily="2" charset="2"/>
              <a:buChar char="n"/>
            </a:pPr>
            <a:r>
              <a:rPr kumimoji="1" lang="en-US" altLang="ja-JP" sz="1400" dirty="0" err="1"/>
              <a:t>SoundServiceApi</a:t>
            </a:r>
            <a:endParaRPr kumimoji="1" lang="en-US" altLang="ja-JP" sz="1400" dirty="0"/>
          </a:p>
          <a:p>
            <a:pPr marL="742950" lvl="1" indent="-285750">
              <a:buFont typeface="Wingdings" panose="05000000000000000000" pitchFamily="2" charset="2"/>
              <a:buChar char="n"/>
            </a:pPr>
            <a:r>
              <a:rPr lang="ja-JP" altLang="en-US" sz="1400" dirty="0"/>
              <a:t>今回実際に作る</a:t>
            </a:r>
            <a:r>
              <a:rPr lang="en-US" altLang="ja-JP" sz="1400" dirty="0"/>
              <a:t>API</a:t>
            </a:r>
            <a:r>
              <a:rPr lang="ja-JP" altLang="en-US" sz="1400" dirty="0"/>
              <a:t>のサンプル</a:t>
            </a:r>
            <a:endParaRPr kumimoji="1" lang="en-US" altLang="ja-JP" sz="1400" dirty="0"/>
          </a:p>
        </p:txBody>
      </p:sp>
      <p:sp>
        <p:nvSpPr>
          <p:cNvPr id="8" name="テキスト ボックス 7">
            <a:extLst>
              <a:ext uri="{FF2B5EF4-FFF2-40B4-BE49-F238E27FC236}">
                <a16:creationId xmlns:a16="http://schemas.microsoft.com/office/drawing/2014/main" id="{F852C719-9F8A-4BED-A662-370F65919ACF}"/>
              </a:ext>
            </a:extLst>
          </p:cNvPr>
          <p:cNvSpPr txBox="1"/>
          <p:nvPr/>
        </p:nvSpPr>
        <p:spPr>
          <a:xfrm>
            <a:off x="1753126" y="1563939"/>
            <a:ext cx="4570482" cy="646331"/>
          </a:xfrm>
          <a:prstGeom prst="rect">
            <a:avLst/>
          </a:prstGeom>
          <a:noFill/>
        </p:spPr>
        <p:txBody>
          <a:bodyPr wrap="none" rtlCol="0">
            <a:spAutoFit/>
          </a:bodyPr>
          <a:lstStyle/>
          <a:p>
            <a:r>
              <a:rPr lang="ja-JP" altLang="en-US" dirty="0"/>
              <a:t>ここに新規プロジェクトを追加してきます</a:t>
            </a:r>
            <a:endParaRPr lang="en-US" altLang="ja-JP" dirty="0"/>
          </a:p>
          <a:p>
            <a:endParaRPr kumimoji="1" lang="ja-JP" altLang="en-US" dirty="0"/>
          </a:p>
        </p:txBody>
      </p:sp>
    </p:spTree>
    <p:extLst>
      <p:ext uri="{BB962C8B-B14F-4D97-AF65-F5344CB8AC3E}">
        <p14:creationId xmlns:p14="http://schemas.microsoft.com/office/powerpoint/2010/main" val="3048504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D276AD1-BE25-4398-8054-E3D545522E28}"/>
              </a:ext>
            </a:extLst>
          </p:cNvPr>
          <p:cNvSpPr>
            <a:spLocks noGrp="1"/>
          </p:cNvSpPr>
          <p:nvPr>
            <p:ph type="ctrTitle"/>
          </p:nvPr>
        </p:nvSpPr>
        <p:spPr/>
        <p:txBody>
          <a:bodyPr/>
          <a:lstStyle/>
          <a:p>
            <a:r>
              <a:rPr lang="ja-JP" altLang="en-US" dirty="0"/>
              <a:t>大まかな流れ</a:t>
            </a:r>
            <a:endParaRPr kumimoji="1" lang="ja-JP" altLang="en-US" dirty="0"/>
          </a:p>
        </p:txBody>
      </p:sp>
      <p:sp>
        <p:nvSpPr>
          <p:cNvPr id="4" name="正方形/長方形 3">
            <a:extLst>
              <a:ext uri="{FF2B5EF4-FFF2-40B4-BE49-F238E27FC236}">
                <a16:creationId xmlns:a16="http://schemas.microsoft.com/office/drawing/2014/main" id="{DE17545B-BC05-4C45-9C41-A61337642EA0}"/>
              </a:ext>
            </a:extLst>
          </p:cNvPr>
          <p:cNvSpPr/>
          <p:nvPr/>
        </p:nvSpPr>
        <p:spPr>
          <a:xfrm>
            <a:off x="-136098" y="682026"/>
            <a:ext cx="8292663" cy="523220"/>
          </a:xfrm>
          <a:prstGeom prst="rect">
            <a:avLst/>
          </a:prstGeom>
        </p:spPr>
        <p:txBody>
          <a:bodyPr wrap="square">
            <a:spAutoFit/>
          </a:bodyPr>
          <a:lstStyle/>
          <a:p>
            <a:pPr marL="258763" algn="ctr"/>
            <a:r>
              <a:rPr lang="ja-JP" altLang="en-US" sz="2800" dirty="0"/>
              <a:t>こんな手順でやってきます</a:t>
            </a:r>
            <a:endParaRPr lang="en-US" altLang="ja-JP" sz="2800" dirty="0"/>
          </a:p>
        </p:txBody>
      </p:sp>
      <p:sp>
        <p:nvSpPr>
          <p:cNvPr id="2" name="テキスト ボックス 1">
            <a:extLst>
              <a:ext uri="{FF2B5EF4-FFF2-40B4-BE49-F238E27FC236}">
                <a16:creationId xmlns:a16="http://schemas.microsoft.com/office/drawing/2014/main" id="{2CB07DEE-1A1D-485A-A818-3C1A67FEB604}"/>
              </a:ext>
            </a:extLst>
          </p:cNvPr>
          <p:cNvSpPr txBox="1"/>
          <p:nvPr/>
        </p:nvSpPr>
        <p:spPr>
          <a:xfrm>
            <a:off x="350370" y="1299078"/>
            <a:ext cx="6892684" cy="3139321"/>
          </a:xfrm>
          <a:prstGeom prst="rect">
            <a:avLst/>
          </a:prstGeom>
          <a:noFill/>
        </p:spPr>
        <p:txBody>
          <a:bodyPr wrap="square" rtlCol="0">
            <a:spAutoFit/>
          </a:bodyPr>
          <a:lstStyle/>
          <a:p>
            <a:pPr marL="342900" indent="-342900">
              <a:buFont typeface="+mj-ea"/>
              <a:buAutoNum type="circleNumDbPlain"/>
            </a:pPr>
            <a:r>
              <a:rPr kumimoji="1" lang="ja-JP" altLang="en-US" dirty="0"/>
              <a:t>クライアントサイドの作成</a:t>
            </a:r>
            <a:endParaRPr kumimoji="1" lang="en-US" altLang="ja-JP" dirty="0"/>
          </a:p>
          <a:p>
            <a:pPr marL="800100" lvl="1" indent="-342900">
              <a:buFont typeface="+mj-ea"/>
              <a:buAutoNum type="circleNumDbPlain"/>
            </a:pPr>
            <a:r>
              <a:rPr lang="ja-JP" altLang="en-US" dirty="0"/>
              <a:t>モックデータを使用してコンテンツ一覧を表示する</a:t>
            </a:r>
            <a:endParaRPr lang="en-US" altLang="ja-JP" dirty="0"/>
          </a:p>
          <a:p>
            <a:pPr marL="800100" lvl="1" indent="-342900">
              <a:buFont typeface="+mj-ea"/>
              <a:buAutoNum type="circleNumDbPlain"/>
            </a:pPr>
            <a:r>
              <a:rPr kumimoji="1" lang="ja-JP" altLang="en-US" dirty="0"/>
              <a:t>ローカル内の</a:t>
            </a:r>
            <a:r>
              <a:rPr kumimoji="1" lang="en-US" altLang="ja-JP" dirty="0"/>
              <a:t>*.mp3</a:t>
            </a:r>
            <a:r>
              <a:rPr kumimoji="1" lang="ja-JP" altLang="en-US" dirty="0"/>
              <a:t>データを再生する</a:t>
            </a:r>
            <a:endParaRPr kumimoji="1" lang="en-US" altLang="ja-JP" dirty="0"/>
          </a:p>
          <a:p>
            <a:pPr marL="342900" indent="-342900">
              <a:buFont typeface="+mj-ea"/>
              <a:buAutoNum type="circleNumDbPlain"/>
            </a:pPr>
            <a:endParaRPr lang="en-US" altLang="ja-JP" dirty="0"/>
          </a:p>
          <a:p>
            <a:pPr marL="342900" indent="-342900">
              <a:buFont typeface="+mj-ea"/>
              <a:buAutoNum type="circleNumDbPlain"/>
            </a:pPr>
            <a:r>
              <a:rPr kumimoji="1" lang="ja-JP" altLang="en-US" dirty="0"/>
              <a:t>サーバーサイドの作成</a:t>
            </a:r>
            <a:endParaRPr kumimoji="1" lang="en-US" altLang="ja-JP" dirty="0"/>
          </a:p>
          <a:p>
            <a:pPr marL="800100" lvl="1" indent="-342900">
              <a:buFont typeface="+mj-ea"/>
              <a:buAutoNum type="circleNumDbPlain"/>
            </a:pPr>
            <a:r>
              <a:rPr lang="ja-JP" altLang="en-US" dirty="0"/>
              <a:t>コンテンツ一覧を返す</a:t>
            </a:r>
            <a:endParaRPr lang="en-US" altLang="ja-JP" dirty="0"/>
          </a:p>
          <a:p>
            <a:pPr marL="800100" lvl="1" indent="-342900">
              <a:buFont typeface="+mj-ea"/>
              <a:buAutoNum type="circleNumDbPlain"/>
            </a:pPr>
            <a:r>
              <a:rPr kumimoji="1" lang="ja-JP" altLang="en-US" dirty="0"/>
              <a:t>音楽データを返す</a:t>
            </a:r>
            <a:endParaRPr kumimoji="1" lang="en-US" altLang="ja-JP" dirty="0"/>
          </a:p>
          <a:p>
            <a:pPr marL="342900" indent="-342900">
              <a:buFont typeface="+mj-ea"/>
              <a:buAutoNum type="circleNumDbPlain"/>
            </a:pPr>
            <a:endParaRPr lang="en-US" altLang="ja-JP" dirty="0"/>
          </a:p>
          <a:p>
            <a:pPr marL="342900" indent="-342900">
              <a:buFont typeface="+mj-ea"/>
              <a:buAutoNum type="circleNumDbPlain"/>
            </a:pPr>
            <a:r>
              <a:rPr kumimoji="1" lang="ja-JP" altLang="en-US" dirty="0"/>
              <a:t>クライアントとサーバーサイドの疎通</a:t>
            </a:r>
            <a:endParaRPr kumimoji="1" lang="en-US" altLang="ja-JP" dirty="0"/>
          </a:p>
          <a:p>
            <a:pPr marL="800100" lvl="1" indent="-342900">
              <a:buFont typeface="+mj-ea"/>
              <a:buAutoNum type="circleNumDbPlain"/>
            </a:pPr>
            <a:r>
              <a:rPr lang="ja-JP" altLang="en-US" dirty="0"/>
              <a:t>サーバーから送信されたコンテンツ一覧を表示する</a:t>
            </a:r>
            <a:endParaRPr lang="en-US" altLang="ja-JP" dirty="0"/>
          </a:p>
          <a:p>
            <a:pPr marL="800100" lvl="1" indent="-342900">
              <a:buFont typeface="+mj-ea"/>
              <a:buAutoNum type="circleNumDbPlain"/>
            </a:pPr>
            <a:r>
              <a:rPr kumimoji="1" lang="ja-JP" altLang="en-US" dirty="0"/>
              <a:t>サーバーから送信された音楽データを再生する</a:t>
            </a:r>
            <a:endParaRPr kumimoji="1" lang="en-US" altLang="ja-JP" dirty="0"/>
          </a:p>
        </p:txBody>
      </p:sp>
    </p:spTree>
    <p:extLst>
      <p:ext uri="{BB962C8B-B14F-4D97-AF65-F5344CB8AC3E}">
        <p14:creationId xmlns:p14="http://schemas.microsoft.com/office/powerpoint/2010/main" val="3909510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629490" y="998315"/>
            <a:ext cx="2913070" cy="485649"/>
          </a:xfrm>
        </p:spPr>
        <p:txBody>
          <a:bodyPr/>
          <a:lstStyle/>
          <a:p>
            <a:r>
              <a:rPr lang="ja-JP" altLang="en-US" sz="3000" dirty="0"/>
              <a:t>開発前の準備編</a:t>
            </a:r>
            <a:endParaRPr lang="en-US" altLang="ja-JP" sz="3000" dirty="0"/>
          </a:p>
        </p:txBody>
      </p:sp>
      <p:sp>
        <p:nvSpPr>
          <p:cNvPr id="2" name="テキスト ボックス 1">
            <a:extLst>
              <a:ext uri="{FF2B5EF4-FFF2-40B4-BE49-F238E27FC236}">
                <a16:creationId xmlns:a16="http://schemas.microsoft.com/office/drawing/2014/main" id="{73C807DD-D8FE-429A-90EA-716797170664}"/>
              </a:ext>
            </a:extLst>
          </p:cNvPr>
          <p:cNvSpPr txBox="1"/>
          <p:nvPr/>
        </p:nvSpPr>
        <p:spPr>
          <a:xfrm>
            <a:off x="350370" y="2390052"/>
            <a:ext cx="6803466" cy="1477328"/>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dirty="0"/>
              <a:t>これからやること</a:t>
            </a:r>
            <a:endParaRPr kumimoji="1" lang="en-US" altLang="ja-JP" dirty="0"/>
          </a:p>
          <a:p>
            <a:pPr marL="742950" lvl="1" indent="-285750">
              <a:buFont typeface="Wingdings" panose="05000000000000000000" pitchFamily="2" charset="2"/>
              <a:buChar char="n"/>
            </a:pPr>
            <a:r>
              <a:rPr lang="en-US" altLang="ja-JP" dirty="0"/>
              <a:t>DB</a:t>
            </a:r>
            <a:r>
              <a:rPr lang="ja-JP" altLang="en-US" dirty="0"/>
              <a:t>の準備</a:t>
            </a:r>
            <a:endParaRPr lang="en-US" altLang="ja-JP" dirty="0"/>
          </a:p>
          <a:p>
            <a:pPr marL="742950" lvl="1" indent="-285750">
              <a:buFont typeface="Wingdings" panose="05000000000000000000" pitchFamily="2" charset="2"/>
              <a:buChar char="n"/>
            </a:pPr>
            <a:r>
              <a:rPr lang="ja-JP" altLang="en-US" dirty="0"/>
              <a:t>サーバー上にある音楽ファイルのメタデータを</a:t>
            </a:r>
            <a:r>
              <a:rPr lang="en-US" altLang="ja-JP" dirty="0"/>
              <a:t>DB</a:t>
            </a:r>
            <a:r>
              <a:rPr lang="ja-JP" altLang="en-US" dirty="0"/>
              <a:t>に登録</a:t>
            </a:r>
            <a:endParaRPr lang="en-US" altLang="ja-JP" dirty="0"/>
          </a:p>
          <a:p>
            <a:pPr marL="742950" lvl="1" indent="-285750">
              <a:buFont typeface="Wingdings" panose="05000000000000000000" pitchFamily="2" charset="2"/>
              <a:buChar char="n"/>
            </a:pPr>
            <a:r>
              <a:rPr lang="ja-JP" altLang="en-US" dirty="0"/>
              <a:t>実際に</a:t>
            </a:r>
            <a:r>
              <a:rPr lang="en-US" altLang="ja-JP" dirty="0"/>
              <a:t>API</a:t>
            </a:r>
            <a:r>
              <a:rPr lang="ja-JP" altLang="en-US" dirty="0"/>
              <a:t>書いてきます</a:t>
            </a:r>
            <a:endParaRPr lang="en-US" altLang="ja-JP" dirty="0"/>
          </a:p>
          <a:p>
            <a:pPr marL="742950" lvl="1" indent="-285750">
              <a:buFont typeface="Wingdings" panose="05000000000000000000" pitchFamily="2" charset="2"/>
              <a:buChar char="n"/>
            </a:pPr>
            <a:endParaRPr kumimoji="1" lang="ja-JP" altLang="en-US" dirty="0"/>
          </a:p>
        </p:txBody>
      </p:sp>
    </p:spTree>
    <p:extLst>
      <p:ext uri="{BB962C8B-B14F-4D97-AF65-F5344CB8AC3E}">
        <p14:creationId xmlns:p14="http://schemas.microsoft.com/office/powerpoint/2010/main" val="9624075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55917" y="1382994"/>
            <a:ext cx="3671918" cy="485649"/>
          </a:xfrm>
        </p:spPr>
        <p:txBody>
          <a:bodyPr/>
          <a:lstStyle/>
          <a:p>
            <a:r>
              <a:rPr lang="ja-JP" altLang="en-US" sz="3000" dirty="0"/>
              <a:t>まずはデータベース</a:t>
            </a:r>
            <a:endParaRPr lang="en-US" altLang="ja-JP" sz="3000" dirty="0"/>
          </a:p>
        </p:txBody>
      </p:sp>
      <p:sp>
        <p:nvSpPr>
          <p:cNvPr id="2" name="テキスト ボックス 1">
            <a:extLst>
              <a:ext uri="{FF2B5EF4-FFF2-40B4-BE49-F238E27FC236}">
                <a16:creationId xmlns:a16="http://schemas.microsoft.com/office/drawing/2014/main" id="{51FE8577-53E9-4AC1-83C8-594B9BAD1B27}"/>
              </a:ext>
            </a:extLst>
          </p:cNvPr>
          <p:cNvSpPr txBox="1"/>
          <p:nvPr/>
        </p:nvSpPr>
        <p:spPr>
          <a:xfrm>
            <a:off x="132915" y="2237116"/>
            <a:ext cx="3432606" cy="1015663"/>
          </a:xfrm>
          <a:prstGeom prst="rect">
            <a:avLst/>
          </a:prstGeom>
          <a:noFill/>
        </p:spPr>
        <p:txBody>
          <a:bodyPr wrap="none" rtlCol="0">
            <a:spAutoFit/>
          </a:bodyPr>
          <a:lstStyle/>
          <a:p>
            <a:pPr marL="342900" indent="-342900">
              <a:buFont typeface="+mj-lt"/>
              <a:buAutoNum type="arabicPeriod"/>
            </a:pPr>
            <a:r>
              <a:rPr kumimoji="1" lang="en-US" altLang="ja-JP" sz="1200" dirty="0"/>
              <a:t>SSMS</a:t>
            </a:r>
            <a:r>
              <a:rPr kumimoji="1" lang="ja-JP" altLang="en-US" sz="1200" dirty="0"/>
              <a:t>を開きましょう</a:t>
            </a:r>
            <a:endParaRPr kumimoji="1" lang="en-US" altLang="ja-JP" sz="1200" dirty="0"/>
          </a:p>
          <a:p>
            <a:pPr marL="342900" indent="-342900">
              <a:buFont typeface="+mj-lt"/>
              <a:buAutoNum type="arabicPeriod"/>
            </a:pPr>
            <a:r>
              <a:rPr lang="en-US" altLang="ja-JP" sz="1200" dirty="0"/>
              <a:t>create_db.txt</a:t>
            </a:r>
            <a:r>
              <a:rPr lang="ja-JP" altLang="en-US" sz="1200" dirty="0"/>
              <a:t> の内容をコピペしましょう</a:t>
            </a:r>
            <a:endParaRPr lang="en-US" altLang="ja-JP" sz="1200" dirty="0"/>
          </a:p>
          <a:p>
            <a:pPr marL="342900" indent="-342900">
              <a:buFont typeface="+mj-lt"/>
              <a:buAutoNum type="arabicPeriod"/>
            </a:pPr>
            <a:r>
              <a:rPr lang="ja-JP" altLang="en-US" sz="1200" dirty="0"/>
              <a:t>クエリウィンドウにポイ</a:t>
            </a:r>
            <a:endParaRPr lang="en-US" altLang="ja-JP" sz="1200" dirty="0"/>
          </a:p>
          <a:p>
            <a:pPr marL="342900" indent="-342900">
              <a:buFont typeface="+mj-lt"/>
              <a:buAutoNum type="arabicPeriod"/>
            </a:pPr>
            <a:r>
              <a:rPr lang="en-US" altLang="ja-JP" sz="1200" dirty="0"/>
              <a:t>F5</a:t>
            </a:r>
            <a:r>
              <a:rPr lang="ja-JP" altLang="en-US" sz="1200" dirty="0"/>
              <a:t>プッシュ</a:t>
            </a:r>
          </a:p>
          <a:p>
            <a:pPr marL="342900" indent="-342900">
              <a:buFont typeface="+mj-lt"/>
              <a:buAutoNum type="arabicPeriod"/>
            </a:pPr>
            <a:endParaRPr kumimoji="1" lang="ja-JP" altLang="en-US" sz="1200" dirty="0"/>
          </a:p>
        </p:txBody>
      </p:sp>
      <p:sp>
        <p:nvSpPr>
          <p:cNvPr id="5" name="コンテンツ プレースホルダー 8">
            <a:extLst>
              <a:ext uri="{FF2B5EF4-FFF2-40B4-BE49-F238E27FC236}">
                <a16:creationId xmlns:a16="http://schemas.microsoft.com/office/drawing/2014/main" id="{F2610682-419B-4B88-9C83-E1E2C4070406}"/>
              </a:ext>
            </a:extLst>
          </p:cNvPr>
          <p:cNvSpPr txBox="1">
            <a:spLocks/>
          </p:cNvSpPr>
          <p:nvPr/>
        </p:nvSpPr>
        <p:spPr>
          <a:xfrm>
            <a:off x="1606377" y="3378427"/>
            <a:ext cx="5626842"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これで</a:t>
            </a:r>
            <a:r>
              <a:rPr lang="en-US" altLang="ja-JP" sz="3000" dirty="0"/>
              <a:t>DB</a:t>
            </a:r>
            <a:r>
              <a:rPr lang="ja-JP" altLang="en-US" sz="3000" dirty="0"/>
              <a:t>が作成されました</a:t>
            </a:r>
            <a:endParaRPr lang="en-US" altLang="ja-JP" sz="3000" dirty="0"/>
          </a:p>
        </p:txBody>
      </p:sp>
    </p:spTree>
    <p:extLst>
      <p:ext uri="{BB962C8B-B14F-4D97-AF65-F5344CB8AC3E}">
        <p14:creationId xmlns:p14="http://schemas.microsoft.com/office/powerpoint/2010/main" val="38266913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218885" y="1004622"/>
            <a:ext cx="6692591" cy="485649"/>
          </a:xfrm>
        </p:spPr>
        <p:txBody>
          <a:bodyPr/>
          <a:lstStyle/>
          <a:p>
            <a:r>
              <a:rPr lang="en-US" altLang="ja-JP" sz="3000" dirty="0"/>
              <a:t>API</a:t>
            </a:r>
            <a:r>
              <a:rPr lang="ja-JP" altLang="en-US" sz="3000" dirty="0"/>
              <a:t>のプロジェクトを追加①</a:t>
            </a:r>
            <a:endParaRPr lang="en-US" altLang="ja-JP" sz="3000" dirty="0"/>
          </a:p>
        </p:txBody>
      </p:sp>
      <p:sp>
        <p:nvSpPr>
          <p:cNvPr id="2" name="テキスト ボックス 1">
            <a:extLst>
              <a:ext uri="{FF2B5EF4-FFF2-40B4-BE49-F238E27FC236}">
                <a16:creationId xmlns:a16="http://schemas.microsoft.com/office/drawing/2014/main" id="{51FE8577-53E9-4AC1-83C8-594B9BAD1B27}"/>
              </a:ext>
            </a:extLst>
          </p:cNvPr>
          <p:cNvSpPr txBox="1"/>
          <p:nvPr/>
        </p:nvSpPr>
        <p:spPr>
          <a:xfrm>
            <a:off x="4017539" y="1740512"/>
            <a:ext cx="3147015" cy="830997"/>
          </a:xfrm>
          <a:prstGeom prst="rect">
            <a:avLst/>
          </a:prstGeom>
          <a:noFill/>
        </p:spPr>
        <p:txBody>
          <a:bodyPr wrap="none" rtlCol="0">
            <a:spAutoFit/>
          </a:bodyPr>
          <a:lstStyle/>
          <a:p>
            <a:pPr marL="342900" indent="-342900">
              <a:buFont typeface="+mj-lt"/>
              <a:buAutoNum type="arabicPeriod"/>
            </a:pPr>
            <a:r>
              <a:rPr kumimoji="1" lang="ja-JP" altLang="en-US" sz="1200" dirty="0"/>
              <a:t>ソリューションファイルを右クリック</a:t>
            </a:r>
            <a:endParaRPr kumimoji="1" lang="en-US" altLang="ja-JP" sz="1200" dirty="0"/>
          </a:p>
          <a:p>
            <a:pPr marL="342900" indent="-342900">
              <a:buFont typeface="+mj-lt"/>
              <a:buAutoNum type="arabicPeriod"/>
            </a:pPr>
            <a:r>
              <a:rPr lang="en-US" altLang="ja-JP" sz="1200" dirty="0"/>
              <a:t>Add</a:t>
            </a:r>
          </a:p>
          <a:p>
            <a:pPr marL="342900" indent="-342900">
              <a:buFont typeface="+mj-lt"/>
              <a:buAutoNum type="arabicPeriod"/>
            </a:pPr>
            <a:r>
              <a:rPr lang="en-US" altLang="ja-JP" sz="1200" dirty="0" err="1"/>
              <a:t>NewProject</a:t>
            </a:r>
            <a:endParaRPr lang="ja-JP" altLang="en-US" sz="1200" dirty="0"/>
          </a:p>
          <a:p>
            <a:pPr marL="342900" indent="-342900">
              <a:buFont typeface="+mj-lt"/>
              <a:buAutoNum type="arabicPeriod"/>
            </a:pPr>
            <a:endParaRPr kumimoji="1" lang="ja-JP" altLang="en-US" sz="1200" dirty="0"/>
          </a:p>
        </p:txBody>
      </p:sp>
      <p:pic>
        <p:nvPicPr>
          <p:cNvPr id="5" name="図 4">
            <a:extLst>
              <a:ext uri="{FF2B5EF4-FFF2-40B4-BE49-F238E27FC236}">
                <a16:creationId xmlns:a16="http://schemas.microsoft.com/office/drawing/2014/main" id="{FFA65E42-519B-419E-8343-7D47761C9861}"/>
              </a:ext>
            </a:extLst>
          </p:cNvPr>
          <p:cNvPicPr>
            <a:picLocks noChangeAspect="1"/>
          </p:cNvPicPr>
          <p:nvPr/>
        </p:nvPicPr>
        <p:blipFill>
          <a:blip r:embed="rId2"/>
          <a:stretch>
            <a:fillRect/>
          </a:stretch>
        </p:blipFill>
        <p:spPr>
          <a:xfrm>
            <a:off x="257416" y="1740512"/>
            <a:ext cx="3603980" cy="2803897"/>
          </a:xfrm>
          <a:prstGeom prst="rect">
            <a:avLst/>
          </a:prstGeom>
        </p:spPr>
      </p:pic>
    </p:spTree>
    <p:extLst>
      <p:ext uri="{BB962C8B-B14F-4D97-AF65-F5344CB8AC3E}">
        <p14:creationId xmlns:p14="http://schemas.microsoft.com/office/powerpoint/2010/main" val="32252906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pic>
        <p:nvPicPr>
          <p:cNvPr id="7" name="コンテンツ プレースホルダー 6">
            <a:extLst>
              <a:ext uri="{FF2B5EF4-FFF2-40B4-BE49-F238E27FC236}">
                <a16:creationId xmlns:a16="http://schemas.microsoft.com/office/drawing/2014/main" id="{28ABE1A3-EB37-49B6-93BD-0464ED9E84CA}"/>
              </a:ext>
            </a:extLst>
          </p:cNvPr>
          <p:cNvPicPr>
            <a:picLocks noGrp="1" noChangeAspect="1"/>
          </p:cNvPicPr>
          <p:nvPr>
            <p:ph idx="1"/>
          </p:nvPr>
        </p:nvPicPr>
        <p:blipFill>
          <a:blip r:embed="rId2"/>
          <a:stretch>
            <a:fillRect/>
          </a:stretch>
        </p:blipFill>
        <p:spPr>
          <a:xfrm>
            <a:off x="341313" y="1702230"/>
            <a:ext cx="8429625" cy="2300682"/>
          </a:xfrm>
        </p:spPr>
      </p:pic>
      <p:sp>
        <p:nvSpPr>
          <p:cNvPr id="9" name="テキスト ボックス 8">
            <a:extLst>
              <a:ext uri="{FF2B5EF4-FFF2-40B4-BE49-F238E27FC236}">
                <a16:creationId xmlns:a16="http://schemas.microsoft.com/office/drawing/2014/main" id="{71A6C98E-2F60-4E56-880B-8611DD6586E2}"/>
              </a:ext>
            </a:extLst>
          </p:cNvPr>
          <p:cNvSpPr txBox="1"/>
          <p:nvPr/>
        </p:nvSpPr>
        <p:spPr>
          <a:xfrm>
            <a:off x="297655" y="4168401"/>
            <a:ext cx="6386300" cy="646331"/>
          </a:xfrm>
          <a:prstGeom prst="rect">
            <a:avLst/>
          </a:prstGeom>
          <a:noFill/>
        </p:spPr>
        <p:txBody>
          <a:bodyPr wrap="none" rtlCol="0">
            <a:spAutoFit/>
          </a:bodyPr>
          <a:lstStyle/>
          <a:p>
            <a:pPr marL="342900" indent="-342900">
              <a:buFont typeface="+mj-lt"/>
              <a:buAutoNum type="arabicPeriod"/>
            </a:pPr>
            <a:r>
              <a:rPr lang="ja-JP" altLang="en-US" sz="1200" dirty="0"/>
              <a:t>上記の検索ボックスに</a:t>
            </a:r>
            <a:r>
              <a:rPr lang="en-US" altLang="ja-JP" sz="1200" dirty="0"/>
              <a:t>”ASP”</a:t>
            </a:r>
            <a:r>
              <a:rPr lang="ja-JP" altLang="en-US" sz="1200" dirty="0"/>
              <a:t>と入力</a:t>
            </a:r>
            <a:endParaRPr lang="en-US" altLang="ja-JP" sz="1200" dirty="0"/>
          </a:p>
          <a:p>
            <a:pPr marL="342900" indent="-342900">
              <a:buFont typeface="+mj-lt"/>
              <a:buAutoNum type="arabicPeriod"/>
            </a:pPr>
            <a:r>
              <a:rPr lang="en-US" altLang="ja-JP" sz="1200" dirty="0"/>
              <a:t>ASP.NET CORE Application</a:t>
            </a:r>
            <a:r>
              <a:rPr lang="ja-JP" altLang="en-US" sz="1200" dirty="0"/>
              <a:t>を選択</a:t>
            </a:r>
            <a:r>
              <a:rPr lang="en-US" altLang="ja-JP" sz="1200" dirty="0"/>
              <a:t>(</a:t>
            </a:r>
            <a:r>
              <a:rPr lang="ja-JP" altLang="en-US" sz="1200" dirty="0"/>
              <a:t>紛らわしいことに</a:t>
            </a:r>
            <a:r>
              <a:rPr lang="en-US" altLang="ja-JP" sz="1200" dirty="0"/>
              <a:t>F#</a:t>
            </a:r>
            <a:r>
              <a:rPr lang="ja-JP" altLang="en-US" sz="1200" dirty="0"/>
              <a:t>も出てきちゃいます</a:t>
            </a:r>
            <a:r>
              <a:rPr lang="ja-JP" altLang="en-US" sz="1200" dirty="0" err="1"/>
              <a:t>、、、</a:t>
            </a:r>
            <a:r>
              <a:rPr lang="en-US" altLang="ja-JP" sz="1200" dirty="0"/>
              <a:t>)</a:t>
            </a:r>
            <a:endParaRPr lang="ja-JP" altLang="en-US" sz="1200" dirty="0"/>
          </a:p>
          <a:p>
            <a:pPr marL="342900" indent="-342900">
              <a:buFont typeface="+mj-lt"/>
              <a:buAutoNum type="arabicPeriod"/>
            </a:pPr>
            <a:endParaRPr kumimoji="1" lang="ja-JP" altLang="en-US" sz="1200" dirty="0"/>
          </a:p>
        </p:txBody>
      </p:sp>
      <p:sp>
        <p:nvSpPr>
          <p:cNvPr id="8" name="正方形/長方形 7">
            <a:extLst>
              <a:ext uri="{FF2B5EF4-FFF2-40B4-BE49-F238E27FC236}">
                <a16:creationId xmlns:a16="http://schemas.microsoft.com/office/drawing/2014/main" id="{25D016C3-CC42-461A-A28B-14AA7637EE22}"/>
              </a:ext>
            </a:extLst>
          </p:cNvPr>
          <p:cNvSpPr/>
          <p:nvPr/>
        </p:nvSpPr>
        <p:spPr>
          <a:xfrm>
            <a:off x="2768425" y="1828799"/>
            <a:ext cx="1803575" cy="29639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2EDFE86-ADBB-4E1C-8B81-4F1940B3FAEE}"/>
              </a:ext>
            </a:extLst>
          </p:cNvPr>
          <p:cNvSpPr/>
          <p:nvPr/>
        </p:nvSpPr>
        <p:spPr>
          <a:xfrm>
            <a:off x="2705363" y="2290680"/>
            <a:ext cx="4773798" cy="59756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コンテンツ プレースホルダー 8">
            <a:extLst>
              <a:ext uri="{FF2B5EF4-FFF2-40B4-BE49-F238E27FC236}">
                <a16:creationId xmlns:a16="http://schemas.microsoft.com/office/drawing/2014/main" id="{66AE535A-9464-45CD-8F79-08C26179060B}"/>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のプロジェクトを追加②</a:t>
            </a:r>
            <a:endParaRPr lang="en-US" altLang="ja-JP" sz="3000" dirty="0"/>
          </a:p>
        </p:txBody>
      </p:sp>
    </p:spTree>
    <p:extLst>
      <p:ext uri="{BB962C8B-B14F-4D97-AF65-F5344CB8AC3E}">
        <p14:creationId xmlns:p14="http://schemas.microsoft.com/office/powerpoint/2010/main" val="34310435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pic>
        <p:nvPicPr>
          <p:cNvPr id="8" name="図 7">
            <a:extLst>
              <a:ext uri="{FF2B5EF4-FFF2-40B4-BE49-F238E27FC236}">
                <a16:creationId xmlns:a16="http://schemas.microsoft.com/office/drawing/2014/main" id="{2479964A-EBA7-44B3-BE38-0ED4D50C7073}"/>
              </a:ext>
            </a:extLst>
          </p:cNvPr>
          <p:cNvPicPr>
            <a:picLocks noChangeAspect="1"/>
          </p:cNvPicPr>
          <p:nvPr/>
        </p:nvPicPr>
        <p:blipFill>
          <a:blip r:embed="rId2"/>
          <a:stretch>
            <a:fillRect/>
          </a:stretch>
        </p:blipFill>
        <p:spPr>
          <a:xfrm>
            <a:off x="180631" y="1704009"/>
            <a:ext cx="4700373" cy="1949221"/>
          </a:xfrm>
          <a:prstGeom prst="rect">
            <a:avLst/>
          </a:prstGeom>
        </p:spPr>
      </p:pic>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のプロジェクトを追加②</a:t>
            </a:r>
            <a:endParaRPr lang="en-US" altLang="ja-JP" sz="3000" dirty="0"/>
          </a:p>
        </p:txBody>
      </p:sp>
      <p:sp>
        <p:nvSpPr>
          <p:cNvPr id="11" name="テキスト ボックス 10">
            <a:extLst>
              <a:ext uri="{FF2B5EF4-FFF2-40B4-BE49-F238E27FC236}">
                <a16:creationId xmlns:a16="http://schemas.microsoft.com/office/drawing/2014/main" id="{CF746B60-B69D-4C80-9F97-78F41A9DA25D}"/>
              </a:ext>
            </a:extLst>
          </p:cNvPr>
          <p:cNvSpPr txBox="1"/>
          <p:nvPr/>
        </p:nvSpPr>
        <p:spPr>
          <a:xfrm>
            <a:off x="5045452" y="1776926"/>
            <a:ext cx="3983449" cy="1015663"/>
          </a:xfrm>
          <a:prstGeom prst="rect">
            <a:avLst/>
          </a:prstGeom>
          <a:noFill/>
        </p:spPr>
        <p:txBody>
          <a:bodyPr wrap="square" rtlCol="0">
            <a:spAutoFit/>
          </a:bodyPr>
          <a:lstStyle/>
          <a:p>
            <a:pPr marL="342900" indent="-342900">
              <a:buFont typeface="+mj-lt"/>
              <a:buAutoNum type="arabicPeriod"/>
            </a:pPr>
            <a:r>
              <a:rPr kumimoji="1" lang="ja-JP" altLang="en-US" sz="1200" dirty="0"/>
              <a:t>プロジェクト名を入力</a:t>
            </a:r>
            <a:endParaRPr kumimoji="1" lang="en-US" altLang="ja-JP" sz="1200" dirty="0"/>
          </a:p>
          <a:p>
            <a:pPr marL="342900" indent="-342900">
              <a:buFont typeface="+mj-lt"/>
              <a:buAutoNum type="arabicPeriod"/>
            </a:pPr>
            <a:r>
              <a:rPr lang="en-US" altLang="ja-JP" sz="1200" dirty="0"/>
              <a:t>Create</a:t>
            </a:r>
          </a:p>
          <a:p>
            <a:pPr marL="342900" indent="-342900">
              <a:buFont typeface="+mj-lt"/>
              <a:buAutoNum type="arabicPeriod"/>
            </a:pPr>
            <a:r>
              <a:rPr lang="ja-JP" altLang="en-US" sz="1200" dirty="0"/>
              <a:t>アプリケーションの種類を聞かれるので、</a:t>
            </a:r>
            <a:r>
              <a:rPr lang="en-US" altLang="ja-JP" sz="1200" dirty="0"/>
              <a:t>API</a:t>
            </a:r>
            <a:r>
              <a:rPr lang="ja-JP" altLang="en-US" sz="1200" dirty="0"/>
              <a:t>を選択します</a:t>
            </a:r>
          </a:p>
          <a:p>
            <a:pPr marL="342900" indent="-342900">
              <a:buFont typeface="+mj-lt"/>
              <a:buAutoNum type="arabicPeriod"/>
            </a:pPr>
            <a:endParaRPr kumimoji="1" lang="ja-JP" altLang="en-US" sz="1200" dirty="0"/>
          </a:p>
        </p:txBody>
      </p:sp>
      <p:sp>
        <p:nvSpPr>
          <p:cNvPr id="12" name="コンテンツ プレースホルダー 8">
            <a:extLst>
              <a:ext uri="{FF2B5EF4-FFF2-40B4-BE49-F238E27FC236}">
                <a16:creationId xmlns:a16="http://schemas.microsoft.com/office/drawing/2014/main" id="{8D95A293-24C4-4B72-9A49-7D52999404F0}"/>
              </a:ext>
            </a:extLst>
          </p:cNvPr>
          <p:cNvSpPr txBox="1">
            <a:spLocks/>
          </p:cNvSpPr>
          <p:nvPr/>
        </p:nvSpPr>
        <p:spPr>
          <a:xfrm>
            <a:off x="1699156" y="3939886"/>
            <a:ext cx="6692591" cy="348336"/>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これでプロジェクトが作成されます</a:t>
            </a:r>
            <a:endParaRPr lang="en-US" altLang="ja-JP" dirty="0"/>
          </a:p>
        </p:txBody>
      </p:sp>
    </p:spTree>
    <p:extLst>
      <p:ext uri="{BB962C8B-B14F-4D97-AF65-F5344CB8AC3E}">
        <p14:creationId xmlns:p14="http://schemas.microsoft.com/office/powerpoint/2010/main" val="27857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ファイル置き場の作成と設定</a:t>
            </a:r>
            <a:endParaRPr lang="en-US" altLang="ja-JP" sz="3000" dirty="0"/>
          </a:p>
        </p:txBody>
      </p:sp>
      <p:pic>
        <p:nvPicPr>
          <p:cNvPr id="4" name="図 3">
            <a:extLst>
              <a:ext uri="{FF2B5EF4-FFF2-40B4-BE49-F238E27FC236}">
                <a16:creationId xmlns:a16="http://schemas.microsoft.com/office/drawing/2014/main" id="{4B8FE272-DF89-4A6B-A794-66ACAB4B466B}"/>
              </a:ext>
            </a:extLst>
          </p:cNvPr>
          <p:cNvPicPr>
            <a:picLocks noChangeAspect="1"/>
          </p:cNvPicPr>
          <p:nvPr/>
        </p:nvPicPr>
        <p:blipFill>
          <a:blip r:embed="rId2"/>
          <a:stretch>
            <a:fillRect/>
          </a:stretch>
        </p:blipFill>
        <p:spPr>
          <a:xfrm>
            <a:off x="350370" y="1899514"/>
            <a:ext cx="2475957" cy="1344472"/>
          </a:xfrm>
          <a:prstGeom prst="rect">
            <a:avLst/>
          </a:prstGeom>
        </p:spPr>
      </p:pic>
      <p:sp>
        <p:nvSpPr>
          <p:cNvPr id="5" name="テキスト ボックス 4">
            <a:extLst>
              <a:ext uri="{FF2B5EF4-FFF2-40B4-BE49-F238E27FC236}">
                <a16:creationId xmlns:a16="http://schemas.microsoft.com/office/drawing/2014/main" id="{5311EE6E-61D1-4BEA-B3BD-35804800426A}"/>
              </a:ext>
            </a:extLst>
          </p:cNvPr>
          <p:cNvSpPr txBox="1"/>
          <p:nvPr/>
        </p:nvSpPr>
        <p:spPr>
          <a:xfrm>
            <a:off x="4572000" y="1949053"/>
            <a:ext cx="4661854" cy="1323439"/>
          </a:xfrm>
          <a:prstGeom prst="rect">
            <a:avLst/>
          </a:prstGeom>
          <a:noFill/>
        </p:spPr>
        <p:txBody>
          <a:bodyPr wrap="none" rtlCol="0">
            <a:spAutoFit/>
          </a:bodyPr>
          <a:lstStyle/>
          <a:p>
            <a:pPr marL="342900" indent="-342900">
              <a:buFont typeface="+mj-lt"/>
              <a:buAutoNum type="arabicPeriod"/>
            </a:pPr>
            <a:r>
              <a:rPr kumimoji="1" lang="ja-JP" altLang="en-US" sz="1000" dirty="0"/>
              <a:t>フォルダの作成 </a:t>
            </a:r>
            <a:r>
              <a:rPr kumimoji="1" lang="en-US" altLang="ja-JP" sz="1000" dirty="0"/>
              <a:t>※</a:t>
            </a:r>
            <a:r>
              <a:rPr kumimoji="1" lang="ja-JP" altLang="en-US" sz="1000" dirty="0"/>
              <a:t>①参照</a:t>
            </a:r>
            <a:endParaRPr kumimoji="1" lang="en-US" altLang="ja-JP" sz="1000" dirty="0"/>
          </a:p>
          <a:p>
            <a:pPr marL="800100" lvl="1" indent="-342900">
              <a:buFont typeface="+mj-lt"/>
              <a:buAutoNum type="arabicPeriod"/>
            </a:pPr>
            <a:r>
              <a:rPr kumimoji="1" lang="ja-JP" altLang="en-US" sz="1000" dirty="0"/>
              <a:t>プロジェクト配下に</a:t>
            </a:r>
            <a:r>
              <a:rPr kumimoji="1" lang="en-US" altLang="ja-JP" sz="1000" dirty="0"/>
              <a:t>Assert -&gt; Contents </a:t>
            </a:r>
            <a:r>
              <a:rPr kumimoji="1" lang="ja-JP" altLang="en-US" sz="1000" dirty="0"/>
              <a:t>フォルダを作成します</a:t>
            </a:r>
            <a:endParaRPr kumimoji="1" lang="en-US" altLang="ja-JP" sz="1000" dirty="0"/>
          </a:p>
          <a:p>
            <a:pPr marL="342900" indent="-342900">
              <a:buFont typeface="+mj-lt"/>
              <a:buAutoNum type="arabicPeriod"/>
            </a:pPr>
            <a:r>
              <a:rPr lang="ja-JP" altLang="en-US" sz="1000" dirty="0"/>
              <a:t>パスのコピー</a:t>
            </a:r>
            <a:endParaRPr lang="en-US" altLang="ja-JP" sz="1000" dirty="0"/>
          </a:p>
          <a:p>
            <a:pPr marL="800100" lvl="1" indent="-342900">
              <a:buFont typeface="+mj-lt"/>
              <a:buAutoNum type="arabicPeriod"/>
            </a:pPr>
            <a:r>
              <a:rPr lang="ja-JP" altLang="en-US" sz="1000" dirty="0"/>
              <a:t>エクスプローラーを開きパスをコピーします</a:t>
            </a:r>
            <a:endParaRPr lang="en-US" altLang="ja-JP" sz="1000" dirty="0"/>
          </a:p>
          <a:p>
            <a:pPr marL="342900" indent="-342900">
              <a:buFont typeface="+mj-lt"/>
              <a:buAutoNum type="arabicPeriod"/>
            </a:pPr>
            <a:r>
              <a:rPr kumimoji="1" lang="ja-JP" altLang="en-US" sz="1000" dirty="0"/>
              <a:t>コンテンツフォルダを</a:t>
            </a:r>
            <a:r>
              <a:rPr kumimoji="1" lang="en-US" altLang="ja-JP" sz="1000" dirty="0"/>
              <a:t>DB</a:t>
            </a:r>
            <a:r>
              <a:rPr kumimoji="1" lang="ja-JP" altLang="en-US" sz="1000" dirty="0" err="1"/>
              <a:t>に登</a:t>
            </a:r>
            <a:r>
              <a:rPr kumimoji="1" lang="ja-JP" altLang="en-US" sz="1000" dirty="0"/>
              <a:t>録する </a:t>
            </a:r>
            <a:r>
              <a:rPr kumimoji="1" lang="en-US" altLang="ja-JP" sz="1000" dirty="0"/>
              <a:t>※</a:t>
            </a:r>
            <a:r>
              <a:rPr kumimoji="1" lang="ja-JP" altLang="en-US" sz="1000" dirty="0"/>
              <a:t>②参照</a:t>
            </a:r>
            <a:endParaRPr kumimoji="1" lang="en-US" altLang="ja-JP" sz="1000" dirty="0"/>
          </a:p>
          <a:p>
            <a:pPr marL="800100" lvl="1" indent="-342900">
              <a:buFont typeface="+mj-lt"/>
              <a:buAutoNum type="arabicPeriod"/>
            </a:pPr>
            <a:r>
              <a:rPr lang="en-US" altLang="ja-JP" sz="1000" dirty="0"/>
              <a:t>SSMS</a:t>
            </a:r>
            <a:r>
              <a:rPr lang="ja-JP" altLang="en-US" sz="1000" dirty="0"/>
              <a:t>を開き、</a:t>
            </a:r>
            <a:r>
              <a:rPr lang="en-US" altLang="ja-JP" sz="1000" dirty="0"/>
              <a:t>”Parameter”</a:t>
            </a:r>
            <a:r>
              <a:rPr lang="ja-JP" altLang="en-US" sz="1000" dirty="0"/>
              <a:t>テーブルを右クリック</a:t>
            </a:r>
            <a:endParaRPr lang="en-US" altLang="ja-JP" sz="1000" dirty="0"/>
          </a:p>
          <a:p>
            <a:pPr marL="800100" lvl="1" indent="-342900">
              <a:buFont typeface="+mj-lt"/>
              <a:buAutoNum type="arabicPeriod"/>
            </a:pPr>
            <a:r>
              <a:rPr kumimoji="1" lang="ja-JP" altLang="en-US" sz="1000" dirty="0"/>
              <a:t>上位</a:t>
            </a:r>
            <a:r>
              <a:rPr kumimoji="1" lang="en-US" altLang="ja-JP" sz="1000" dirty="0"/>
              <a:t>200</a:t>
            </a:r>
            <a:r>
              <a:rPr kumimoji="1" lang="ja-JP" altLang="en-US" sz="1000" dirty="0"/>
              <a:t>行の編集を押下</a:t>
            </a:r>
            <a:endParaRPr kumimoji="1" lang="en-US" altLang="ja-JP" sz="1000" dirty="0"/>
          </a:p>
          <a:p>
            <a:pPr marL="800100" lvl="1" indent="-342900">
              <a:buFont typeface="+mj-lt"/>
              <a:buAutoNum type="arabicPeriod"/>
            </a:pPr>
            <a:r>
              <a:rPr kumimoji="1" lang="en-US" altLang="ja-JP" sz="1000" dirty="0"/>
              <a:t>“</a:t>
            </a:r>
            <a:r>
              <a:rPr kumimoji="1" lang="en-US" altLang="ja-JP" sz="1000" dirty="0" err="1"/>
              <a:t>RootDir</a:t>
            </a:r>
            <a:r>
              <a:rPr kumimoji="1" lang="en-US" altLang="ja-JP" sz="1000" dirty="0"/>
              <a:t>”</a:t>
            </a:r>
            <a:r>
              <a:rPr kumimoji="1" lang="ja-JP" altLang="en-US" sz="1000" dirty="0"/>
              <a:t>レコードにコピーしたパスを追加する</a:t>
            </a:r>
          </a:p>
        </p:txBody>
      </p:sp>
      <p:sp>
        <p:nvSpPr>
          <p:cNvPr id="6" name="テキスト ボックス 5">
            <a:extLst>
              <a:ext uri="{FF2B5EF4-FFF2-40B4-BE49-F238E27FC236}">
                <a16:creationId xmlns:a16="http://schemas.microsoft.com/office/drawing/2014/main" id="{D3C693AA-D0E4-4291-90D9-7D287ABBDE67}"/>
              </a:ext>
            </a:extLst>
          </p:cNvPr>
          <p:cNvSpPr txBox="1"/>
          <p:nvPr/>
        </p:nvSpPr>
        <p:spPr>
          <a:xfrm>
            <a:off x="350370" y="1653293"/>
            <a:ext cx="441146" cy="246221"/>
          </a:xfrm>
          <a:prstGeom prst="rect">
            <a:avLst/>
          </a:prstGeom>
          <a:noFill/>
        </p:spPr>
        <p:txBody>
          <a:bodyPr wrap="none" rtlCol="0">
            <a:spAutoFit/>
          </a:bodyPr>
          <a:lstStyle/>
          <a:p>
            <a:r>
              <a:rPr kumimoji="1" lang="en-US" altLang="ja-JP" sz="1000" dirty="0"/>
              <a:t>※</a:t>
            </a:r>
            <a:r>
              <a:rPr kumimoji="1" lang="ja-JP" altLang="en-US" sz="1000" dirty="0"/>
              <a:t>①</a:t>
            </a:r>
          </a:p>
        </p:txBody>
      </p:sp>
      <p:pic>
        <p:nvPicPr>
          <p:cNvPr id="9" name="図 8">
            <a:extLst>
              <a:ext uri="{FF2B5EF4-FFF2-40B4-BE49-F238E27FC236}">
                <a16:creationId xmlns:a16="http://schemas.microsoft.com/office/drawing/2014/main" id="{B5CD423B-3FAF-4968-83B3-87BABC06C0DF}"/>
              </a:ext>
            </a:extLst>
          </p:cNvPr>
          <p:cNvPicPr>
            <a:picLocks noChangeAspect="1"/>
          </p:cNvPicPr>
          <p:nvPr/>
        </p:nvPicPr>
        <p:blipFill>
          <a:blip r:embed="rId3"/>
          <a:stretch>
            <a:fillRect/>
          </a:stretch>
        </p:blipFill>
        <p:spPr>
          <a:xfrm>
            <a:off x="2972256" y="1899514"/>
            <a:ext cx="1453815" cy="2266017"/>
          </a:xfrm>
          <a:prstGeom prst="rect">
            <a:avLst/>
          </a:prstGeom>
        </p:spPr>
      </p:pic>
      <p:sp>
        <p:nvSpPr>
          <p:cNvPr id="13" name="テキスト ボックス 12">
            <a:extLst>
              <a:ext uri="{FF2B5EF4-FFF2-40B4-BE49-F238E27FC236}">
                <a16:creationId xmlns:a16="http://schemas.microsoft.com/office/drawing/2014/main" id="{A1C2031B-6E43-4FDD-84CC-9B78AC47C066}"/>
              </a:ext>
            </a:extLst>
          </p:cNvPr>
          <p:cNvSpPr txBox="1"/>
          <p:nvPr/>
        </p:nvSpPr>
        <p:spPr>
          <a:xfrm>
            <a:off x="2972256" y="1653292"/>
            <a:ext cx="441146" cy="246221"/>
          </a:xfrm>
          <a:prstGeom prst="rect">
            <a:avLst/>
          </a:prstGeom>
          <a:noFill/>
        </p:spPr>
        <p:txBody>
          <a:bodyPr wrap="none" rtlCol="0">
            <a:spAutoFit/>
          </a:bodyPr>
          <a:lstStyle/>
          <a:p>
            <a:r>
              <a:rPr kumimoji="1" lang="en-US" altLang="ja-JP" sz="1000" dirty="0"/>
              <a:t>※</a:t>
            </a:r>
            <a:r>
              <a:rPr kumimoji="1" lang="ja-JP" altLang="en-US" sz="1000" dirty="0"/>
              <a:t>②</a:t>
            </a:r>
          </a:p>
        </p:txBody>
      </p:sp>
      <p:sp>
        <p:nvSpPr>
          <p:cNvPr id="14" name="コンテンツ プレースホルダー 8">
            <a:extLst>
              <a:ext uri="{FF2B5EF4-FFF2-40B4-BE49-F238E27FC236}">
                <a16:creationId xmlns:a16="http://schemas.microsoft.com/office/drawing/2014/main" id="{9BC04178-F5F2-4F34-82B9-0FEACFC1553B}"/>
              </a:ext>
            </a:extLst>
          </p:cNvPr>
          <p:cNvSpPr txBox="1">
            <a:spLocks/>
          </p:cNvSpPr>
          <p:nvPr/>
        </p:nvSpPr>
        <p:spPr>
          <a:xfrm>
            <a:off x="4426071" y="3731274"/>
            <a:ext cx="4030690" cy="30937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ここに</a:t>
            </a:r>
            <a:r>
              <a:rPr lang="en-US" altLang="ja-JP" sz="1600" dirty="0"/>
              <a:t>audio</a:t>
            </a:r>
            <a:r>
              <a:rPr lang="ja-JP" altLang="en-US" sz="1600" dirty="0"/>
              <a:t>ファイルを追加していきます</a:t>
            </a:r>
            <a:endParaRPr lang="en-US" altLang="ja-JP" sz="1600" dirty="0"/>
          </a:p>
        </p:txBody>
      </p:sp>
    </p:spTree>
    <p:extLst>
      <p:ext uri="{BB962C8B-B14F-4D97-AF65-F5344CB8AC3E}">
        <p14:creationId xmlns:p14="http://schemas.microsoft.com/office/powerpoint/2010/main" val="1984873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バッチにてコンテンツ情報の登録①</a:t>
            </a:r>
            <a:endParaRPr lang="en-US" altLang="ja-JP" sz="3000" dirty="0"/>
          </a:p>
        </p:txBody>
      </p:sp>
      <p:sp>
        <p:nvSpPr>
          <p:cNvPr id="2" name="テキスト ボックス 1">
            <a:extLst>
              <a:ext uri="{FF2B5EF4-FFF2-40B4-BE49-F238E27FC236}">
                <a16:creationId xmlns:a16="http://schemas.microsoft.com/office/drawing/2014/main" id="{AE9F7B32-9EA7-4C89-9D0F-D7F8047DAC68}"/>
              </a:ext>
            </a:extLst>
          </p:cNvPr>
          <p:cNvSpPr txBox="1"/>
          <p:nvPr/>
        </p:nvSpPr>
        <p:spPr>
          <a:xfrm>
            <a:off x="900685" y="1886467"/>
            <a:ext cx="6719660" cy="1169551"/>
          </a:xfrm>
          <a:prstGeom prst="rect">
            <a:avLst/>
          </a:prstGeom>
          <a:noFill/>
        </p:spPr>
        <p:txBody>
          <a:bodyPr wrap="none" rtlCol="0">
            <a:spAutoFit/>
          </a:bodyPr>
          <a:lstStyle/>
          <a:p>
            <a:pPr marL="342900" indent="-342900">
              <a:buFont typeface="+mj-lt"/>
              <a:buAutoNum type="arabicPeriod"/>
            </a:pPr>
            <a:r>
              <a:rPr kumimoji="1" lang="ja-JP" altLang="en-US" sz="1400" dirty="0"/>
              <a:t>ソリューションエクスプローラーからプロジェクト</a:t>
            </a:r>
            <a:r>
              <a:rPr lang="en-US" altLang="ja-JP" sz="1400" dirty="0"/>
              <a:t>”Common”</a:t>
            </a:r>
            <a:r>
              <a:rPr lang="ja-JP" altLang="en-US" sz="1400" dirty="0"/>
              <a:t>を開きます</a:t>
            </a:r>
            <a:endParaRPr lang="en-US" altLang="ja-JP" sz="1400" dirty="0"/>
          </a:p>
          <a:p>
            <a:pPr marL="342900" indent="-342900">
              <a:buFont typeface="+mj-lt"/>
              <a:buAutoNum type="arabicPeriod"/>
            </a:pPr>
            <a:r>
              <a:rPr kumimoji="1" lang="en-US" altLang="ja-JP" sz="1400" dirty="0" err="1"/>
              <a:t>Const.cs</a:t>
            </a:r>
            <a:r>
              <a:rPr kumimoji="1" lang="ja-JP" altLang="en-US" sz="1400" dirty="0"/>
              <a:t>を開きます</a:t>
            </a:r>
            <a:endParaRPr kumimoji="1" lang="en-US" altLang="ja-JP" sz="1400" dirty="0"/>
          </a:p>
          <a:p>
            <a:pPr marL="342900" indent="-342900">
              <a:buFont typeface="+mj-lt"/>
              <a:buAutoNum type="arabicPeriod"/>
            </a:pPr>
            <a:r>
              <a:rPr lang="ja-JP" altLang="en-US" sz="1400" dirty="0"/>
              <a:t>以下の接続文字列を自身の</a:t>
            </a:r>
            <a:r>
              <a:rPr lang="en-US" altLang="ja-JP" sz="1400" dirty="0" err="1"/>
              <a:t>SQLServer</a:t>
            </a:r>
            <a:r>
              <a:rPr lang="ja-JP" altLang="en-US" sz="1400" dirty="0"/>
              <a:t>インスタンス名に変更します </a:t>
            </a:r>
            <a:r>
              <a:rPr lang="en-US" altLang="ja-JP" sz="1400" dirty="0"/>
              <a:t>※</a:t>
            </a:r>
            <a:r>
              <a:rPr lang="ja-JP" altLang="en-US" sz="1400" dirty="0"/>
              <a:t>①参照</a:t>
            </a:r>
            <a:endParaRPr lang="en-US" altLang="ja-JP" sz="1400" dirty="0"/>
          </a:p>
          <a:p>
            <a:pPr marL="342900" indent="-342900">
              <a:buFont typeface="+mj-lt"/>
              <a:buAutoNum type="arabicPeriod"/>
            </a:pPr>
            <a:r>
              <a:rPr kumimoji="1" lang="ja-JP" altLang="en-US" sz="1400" dirty="0"/>
              <a:t>ソリューションをリビルドします</a:t>
            </a:r>
            <a:endParaRPr kumimoji="1" lang="en-US" altLang="ja-JP" sz="1400" dirty="0"/>
          </a:p>
          <a:p>
            <a:pPr marL="342900" indent="-342900">
              <a:buFont typeface="+mj-lt"/>
              <a:buAutoNum type="arabicPeriod"/>
            </a:pPr>
            <a:r>
              <a:rPr lang="ja-JP" altLang="en-US" sz="1400" dirty="0"/>
              <a:t>プロジェクトフォルダの</a:t>
            </a:r>
            <a:r>
              <a:rPr lang="en-US" altLang="ja-JP" sz="1400" dirty="0"/>
              <a:t>bin/debug/SoundBatch.exe</a:t>
            </a:r>
            <a:r>
              <a:rPr lang="ja-JP" altLang="en-US" sz="1400" dirty="0"/>
              <a:t>を実行します</a:t>
            </a:r>
            <a:endParaRPr kumimoji="1" lang="ja-JP" altLang="en-US" sz="1400" dirty="0"/>
          </a:p>
        </p:txBody>
      </p:sp>
      <p:pic>
        <p:nvPicPr>
          <p:cNvPr id="8" name="図 7">
            <a:extLst>
              <a:ext uri="{FF2B5EF4-FFF2-40B4-BE49-F238E27FC236}">
                <a16:creationId xmlns:a16="http://schemas.microsoft.com/office/drawing/2014/main" id="{6C2B78F6-03EA-4036-9CD1-C08ACF233B7A}"/>
              </a:ext>
            </a:extLst>
          </p:cNvPr>
          <p:cNvPicPr>
            <a:picLocks noChangeAspect="1"/>
          </p:cNvPicPr>
          <p:nvPr/>
        </p:nvPicPr>
        <p:blipFill>
          <a:blip r:embed="rId2"/>
          <a:stretch>
            <a:fillRect/>
          </a:stretch>
        </p:blipFill>
        <p:spPr>
          <a:xfrm>
            <a:off x="900685" y="3327565"/>
            <a:ext cx="6145449" cy="880883"/>
          </a:xfrm>
          <a:prstGeom prst="rect">
            <a:avLst/>
          </a:prstGeom>
        </p:spPr>
      </p:pic>
      <p:sp>
        <p:nvSpPr>
          <p:cNvPr id="11" name="正方形/長方形 10">
            <a:extLst>
              <a:ext uri="{FF2B5EF4-FFF2-40B4-BE49-F238E27FC236}">
                <a16:creationId xmlns:a16="http://schemas.microsoft.com/office/drawing/2014/main" id="{A7E9DEB1-3137-4055-B4CB-039507BCD1EC}"/>
              </a:ext>
            </a:extLst>
          </p:cNvPr>
          <p:cNvSpPr/>
          <p:nvPr/>
        </p:nvSpPr>
        <p:spPr>
          <a:xfrm>
            <a:off x="2295592" y="4303435"/>
            <a:ext cx="767328" cy="13428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1A58504-BE57-4622-A7AE-5A2EA37A6D6C}"/>
              </a:ext>
            </a:extLst>
          </p:cNvPr>
          <p:cNvSpPr txBox="1"/>
          <p:nvPr/>
        </p:nvSpPr>
        <p:spPr>
          <a:xfrm>
            <a:off x="849134" y="3081344"/>
            <a:ext cx="441146" cy="246221"/>
          </a:xfrm>
          <a:prstGeom prst="rect">
            <a:avLst/>
          </a:prstGeom>
          <a:noFill/>
        </p:spPr>
        <p:txBody>
          <a:bodyPr wrap="none" rtlCol="0">
            <a:spAutoFit/>
          </a:bodyPr>
          <a:lstStyle/>
          <a:p>
            <a:r>
              <a:rPr kumimoji="1" lang="en-US" altLang="ja-JP" sz="1000" dirty="0"/>
              <a:t>※</a:t>
            </a:r>
            <a:r>
              <a:rPr kumimoji="1" lang="ja-JP" altLang="en-US" sz="1000" dirty="0"/>
              <a:t>①</a:t>
            </a:r>
          </a:p>
        </p:txBody>
      </p:sp>
    </p:spTree>
    <p:extLst>
      <p:ext uri="{BB962C8B-B14F-4D97-AF65-F5344CB8AC3E}">
        <p14:creationId xmlns:p14="http://schemas.microsoft.com/office/powerpoint/2010/main" val="327874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バッチにてコンテンツ情報の登録②</a:t>
            </a:r>
            <a:endParaRPr lang="en-US" altLang="ja-JP" sz="3000" dirty="0"/>
          </a:p>
        </p:txBody>
      </p:sp>
      <p:pic>
        <p:nvPicPr>
          <p:cNvPr id="14" name="図 13">
            <a:extLst>
              <a:ext uri="{FF2B5EF4-FFF2-40B4-BE49-F238E27FC236}">
                <a16:creationId xmlns:a16="http://schemas.microsoft.com/office/drawing/2014/main" id="{8EE061B0-C37D-422C-92C4-223B58725929}"/>
              </a:ext>
            </a:extLst>
          </p:cNvPr>
          <p:cNvPicPr>
            <a:picLocks noChangeAspect="1"/>
          </p:cNvPicPr>
          <p:nvPr/>
        </p:nvPicPr>
        <p:blipFill>
          <a:blip r:embed="rId2"/>
          <a:stretch>
            <a:fillRect/>
          </a:stretch>
        </p:blipFill>
        <p:spPr>
          <a:xfrm>
            <a:off x="1218885" y="1688186"/>
            <a:ext cx="3761609" cy="2815874"/>
          </a:xfrm>
          <a:prstGeom prst="rect">
            <a:avLst/>
          </a:prstGeom>
        </p:spPr>
      </p:pic>
      <p:sp>
        <p:nvSpPr>
          <p:cNvPr id="15" name="コンテンツ プレースホルダー 8">
            <a:extLst>
              <a:ext uri="{FF2B5EF4-FFF2-40B4-BE49-F238E27FC236}">
                <a16:creationId xmlns:a16="http://schemas.microsoft.com/office/drawing/2014/main" id="{02AFC9AC-F487-4171-A587-FA9452F6F049}"/>
              </a:ext>
            </a:extLst>
          </p:cNvPr>
          <p:cNvSpPr txBox="1">
            <a:spLocks/>
          </p:cNvSpPr>
          <p:nvPr/>
        </p:nvSpPr>
        <p:spPr>
          <a:xfrm>
            <a:off x="5038791" y="3729300"/>
            <a:ext cx="326465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登録されましたね</a:t>
            </a:r>
            <a:endParaRPr lang="en-US" altLang="ja-JP" dirty="0"/>
          </a:p>
        </p:txBody>
      </p:sp>
      <p:sp>
        <p:nvSpPr>
          <p:cNvPr id="16" name="正方形/長方形 15">
            <a:extLst>
              <a:ext uri="{FF2B5EF4-FFF2-40B4-BE49-F238E27FC236}">
                <a16:creationId xmlns:a16="http://schemas.microsoft.com/office/drawing/2014/main" id="{451E3B13-4BC7-4178-9751-9AFB49EEB914}"/>
              </a:ext>
            </a:extLst>
          </p:cNvPr>
          <p:cNvSpPr/>
          <p:nvPr/>
        </p:nvSpPr>
        <p:spPr>
          <a:xfrm>
            <a:off x="1170176" y="3096123"/>
            <a:ext cx="3868615" cy="153342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76839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953092" y="839618"/>
            <a:ext cx="202250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の実行</a:t>
            </a:r>
            <a:endParaRPr lang="en-US" altLang="ja-JP" sz="3000" dirty="0"/>
          </a:p>
        </p:txBody>
      </p:sp>
      <p:sp>
        <p:nvSpPr>
          <p:cNvPr id="2" name="テキスト ボックス 1">
            <a:extLst>
              <a:ext uri="{FF2B5EF4-FFF2-40B4-BE49-F238E27FC236}">
                <a16:creationId xmlns:a16="http://schemas.microsoft.com/office/drawing/2014/main" id="{5BD779C5-1E2A-47F5-80B3-0A38070677ED}"/>
              </a:ext>
            </a:extLst>
          </p:cNvPr>
          <p:cNvSpPr txBox="1"/>
          <p:nvPr/>
        </p:nvSpPr>
        <p:spPr>
          <a:xfrm>
            <a:off x="1485139" y="1503519"/>
            <a:ext cx="4958409" cy="369332"/>
          </a:xfrm>
          <a:prstGeom prst="rect">
            <a:avLst/>
          </a:prstGeom>
          <a:noFill/>
        </p:spPr>
        <p:txBody>
          <a:bodyPr wrap="none" rtlCol="0">
            <a:spAutoFit/>
          </a:bodyPr>
          <a:lstStyle/>
          <a:p>
            <a:r>
              <a:rPr kumimoji="1" lang="ja-JP" altLang="en-US" dirty="0"/>
              <a:t>先ほど作成した</a:t>
            </a:r>
            <a:r>
              <a:rPr kumimoji="1" lang="en-US" altLang="ja-JP" dirty="0"/>
              <a:t>API</a:t>
            </a:r>
            <a:r>
              <a:rPr kumimoji="1" lang="ja-JP" altLang="en-US" dirty="0"/>
              <a:t>を一旦実行してみましょう</a:t>
            </a:r>
          </a:p>
        </p:txBody>
      </p:sp>
      <p:pic>
        <p:nvPicPr>
          <p:cNvPr id="5" name="図 4">
            <a:extLst>
              <a:ext uri="{FF2B5EF4-FFF2-40B4-BE49-F238E27FC236}">
                <a16:creationId xmlns:a16="http://schemas.microsoft.com/office/drawing/2014/main" id="{8E1784A1-85B0-42DB-AB75-0DC262A7EED2}"/>
              </a:ext>
            </a:extLst>
          </p:cNvPr>
          <p:cNvPicPr>
            <a:picLocks noChangeAspect="1"/>
          </p:cNvPicPr>
          <p:nvPr/>
        </p:nvPicPr>
        <p:blipFill>
          <a:blip r:embed="rId2"/>
          <a:stretch>
            <a:fillRect/>
          </a:stretch>
        </p:blipFill>
        <p:spPr>
          <a:xfrm>
            <a:off x="863951" y="1872851"/>
            <a:ext cx="2892770" cy="2804035"/>
          </a:xfrm>
          <a:prstGeom prst="rect">
            <a:avLst/>
          </a:prstGeom>
        </p:spPr>
      </p:pic>
      <p:sp>
        <p:nvSpPr>
          <p:cNvPr id="11" name="テキスト ボックス 10">
            <a:extLst>
              <a:ext uri="{FF2B5EF4-FFF2-40B4-BE49-F238E27FC236}">
                <a16:creationId xmlns:a16="http://schemas.microsoft.com/office/drawing/2014/main" id="{35DC5E0B-B2E0-4AC1-98E3-86D1BCD90759}"/>
              </a:ext>
            </a:extLst>
          </p:cNvPr>
          <p:cNvSpPr txBox="1"/>
          <p:nvPr/>
        </p:nvSpPr>
        <p:spPr>
          <a:xfrm>
            <a:off x="3914080" y="2597933"/>
            <a:ext cx="4990790" cy="461665"/>
          </a:xfrm>
          <a:prstGeom prst="rect">
            <a:avLst/>
          </a:prstGeom>
          <a:noFill/>
        </p:spPr>
        <p:txBody>
          <a:bodyPr wrap="none" rtlCol="0">
            <a:spAutoFit/>
          </a:bodyPr>
          <a:lstStyle/>
          <a:p>
            <a:pPr marL="228600" indent="-228600">
              <a:buFont typeface="+mj-lt"/>
              <a:buAutoNum type="arabicPeriod"/>
            </a:pPr>
            <a:r>
              <a:rPr kumimoji="1" lang="ja-JP" altLang="en-US" sz="1200" dirty="0"/>
              <a:t>プロジェクトを右クリックして、</a:t>
            </a:r>
            <a:r>
              <a:rPr kumimoji="1" lang="en-US" altLang="ja-JP" sz="1200" dirty="0"/>
              <a:t>”Set as </a:t>
            </a:r>
            <a:r>
              <a:rPr kumimoji="1" lang="en-US" altLang="ja-JP" sz="1200" dirty="0" err="1"/>
              <a:t>StartUp</a:t>
            </a:r>
            <a:r>
              <a:rPr kumimoji="1" lang="en-US" altLang="ja-JP" sz="1200" dirty="0"/>
              <a:t> Project”</a:t>
            </a:r>
            <a:r>
              <a:rPr lang="ja-JP" altLang="en-US" sz="1200" dirty="0"/>
              <a:t>を押下</a:t>
            </a:r>
            <a:endParaRPr lang="en-US" altLang="ja-JP" sz="1200" dirty="0"/>
          </a:p>
          <a:p>
            <a:pPr marL="228600" indent="-228600">
              <a:buFont typeface="+mj-lt"/>
              <a:buAutoNum type="arabicPeriod"/>
            </a:pPr>
            <a:r>
              <a:rPr kumimoji="1" lang="en-US" altLang="ja-JP" sz="1200" dirty="0"/>
              <a:t>F5</a:t>
            </a:r>
            <a:r>
              <a:rPr kumimoji="1" lang="ja-JP" altLang="en-US" sz="1200" dirty="0"/>
              <a:t>プッシュ！</a:t>
            </a:r>
          </a:p>
        </p:txBody>
      </p:sp>
    </p:spTree>
    <p:extLst>
      <p:ext uri="{BB962C8B-B14F-4D97-AF65-F5344CB8AC3E}">
        <p14:creationId xmlns:p14="http://schemas.microsoft.com/office/powerpoint/2010/main" val="332228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953092" y="839618"/>
            <a:ext cx="202250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実行結果</a:t>
            </a:r>
            <a:endParaRPr lang="en-US" altLang="ja-JP" sz="3000" dirty="0"/>
          </a:p>
        </p:txBody>
      </p:sp>
      <p:sp>
        <p:nvSpPr>
          <p:cNvPr id="2" name="テキスト ボックス 1">
            <a:extLst>
              <a:ext uri="{FF2B5EF4-FFF2-40B4-BE49-F238E27FC236}">
                <a16:creationId xmlns:a16="http://schemas.microsoft.com/office/drawing/2014/main" id="{5BD779C5-1E2A-47F5-80B3-0A38070677ED}"/>
              </a:ext>
            </a:extLst>
          </p:cNvPr>
          <p:cNvSpPr txBox="1"/>
          <p:nvPr/>
        </p:nvSpPr>
        <p:spPr>
          <a:xfrm>
            <a:off x="1762612" y="1478515"/>
            <a:ext cx="4801314" cy="646331"/>
          </a:xfrm>
          <a:prstGeom prst="rect">
            <a:avLst/>
          </a:prstGeom>
          <a:noFill/>
        </p:spPr>
        <p:txBody>
          <a:bodyPr wrap="none" rtlCol="0">
            <a:spAutoFit/>
          </a:bodyPr>
          <a:lstStyle/>
          <a:p>
            <a:r>
              <a:rPr kumimoji="1" lang="en-US" altLang="ja-JP" dirty="0"/>
              <a:t>URI: localhost:44328/</a:t>
            </a:r>
            <a:r>
              <a:rPr kumimoji="1" lang="en-US" altLang="ja-JP" dirty="0" err="1"/>
              <a:t>weatherforecast</a:t>
            </a:r>
            <a:br>
              <a:rPr kumimoji="1" lang="en-US" altLang="ja-JP" dirty="0"/>
            </a:br>
            <a:r>
              <a:rPr kumimoji="1" lang="ja-JP" altLang="en-US" dirty="0"/>
              <a:t>に対してこんなレスポンスが返ってくるはず</a:t>
            </a:r>
          </a:p>
        </p:txBody>
      </p:sp>
      <p:pic>
        <p:nvPicPr>
          <p:cNvPr id="6" name="図 5">
            <a:extLst>
              <a:ext uri="{FF2B5EF4-FFF2-40B4-BE49-F238E27FC236}">
                <a16:creationId xmlns:a16="http://schemas.microsoft.com/office/drawing/2014/main" id="{411EBDCE-BAA0-472A-9135-833AC0936D43}"/>
              </a:ext>
            </a:extLst>
          </p:cNvPr>
          <p:cNvPicPr>
            <a:picLocks noChangeAspect="1"/>
          </p:cNvPicPr>
          <p:nvPr/>
        </p:nvPicPr>
        <p:blipFill>
          <a:blip r:embed="rId2"/>
          <a:stretch>
            <a:fillRect/>
          </a:stretch>
        </p:blipFill>
        <p:spPr>
          <a:xfrm>
            <a:off x="241388" y="2278094"/>
            <a:ext cx="8538604" cy="1376514"/>
          </a:xfrm>
          <a:prstGeom prst="rect">
            <a:avLst/>
          </a:prstGeom>
        </p:spPr>
      </p:pic>
      <p:sp>
        <p:nvSpPr>
          <p:cNvPr id="7" name="正方形/長方形 6">
            <a:extLst>
              <a:ext uri="{FF2B5EF4-FFF2-40B4-BE49-F238E27FC236}">
                <a16:creationId xmlns:a16="http://schemas.microsoft.com/office/drawing/2014/main" id="{3B6CF5CA-C198-4B95-87E1-41D00F82D5EB}"/>
              </a:ext>
            </a:extLst>
          </p:cNvPr>
          <p:cNvSpPr/>
          <p:nvPr/>
        </p:nvSpPr>
        <p:spPr>
          <a:xfrm>
            <a:off x="908094" y="2446808"/>
            <a:ext cx="1229710"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C55BC1E-F7BC-4C68-B60C-CCC67928D967}"/>
              </a:ext>
            </a:extLst>
          </p:cNvPr>
          <p:cNvSpPr txBox="1"/>
          <p:nvPr/>
        </p:nvSpPr>
        <p:spPr>
          <a:xfrm>
            <a:off x="1762612" y="3684379"/>
            <a:ext cx="4570482" cy="369332"/>
          </a:xfrm>
          <a:prstGeom prst="rect">
            <a:avLst/>
          </a:prstGeom>
          <a:noFill/>
        </p:spPr>
        <p:txBody>
          <a:bodyPr wrap="none" rtlCol="0">
            <a:spAutoFit/>
          </a:bodyPr>
          <a:lstStyle/>
          <a:p>
            <a:r>
              <a:rPr lang="ja-JP" altLang="en-US" dirty="0"/>
              <a:t>返ってくるまでの仕組みを見てみましょう</a:t>
            </a:r>
            <a:endParaRPr kumimoji="1" lang="ja-JP" altLang="en-US" dirty="0"/>
          </a:p>
        </p:txBody>
      </p:sp>
    </p:spTree>
    <p:extLst>
      <p:ext uri="{BB962C8B-B14F-4D97-AF65-F5344CB8AC3E}">
        <p14:creationId xmlns:p14="http://schemas.microsoft.com/office/powerpoint/2010/main" val="3126982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lang="ja-JP" altLang="en-US" dirty="0"/>
              <a:t>クライアントサイド</a:t>
            </a:r>
            <a:r>
              <a:rPr kumimoji="1" lang="ja-JP" altLang="en-US" dirty="0"/>
              <a:t>作成 </a:t>
            </a:r>
            <a:r>
              <a:rPr kumimoji="1" lang="en-US" altLang="ja-JP" dirty="0"/>
              <a:t>– </a:t>
            </a:r>
            <a:r>
              <a:rPr kumimoji="1" lang="ja-JP" altLang="en-US" dirty="0"/>
              <a:t>モック</a:t>
            </a:r>
            <a:r>
              <a:rPr lang="ja-JP" altLang="en-US" dirty="0"/>
              <a:t>編</a:t>
            </a:r>
            <a:endParaRPr kumimoji="1" lang="ja-JP" altLang="en-US" dirty="0"/>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595810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5E527DE1-DFC5-4D11-94ED-CE4271239194}"/>
              </a:ext>
            </a:extLst>
          </p:cNvPr>
          <p:cNvPicPr>
            <a:picLocks noChangeAspect="1"/>
          </p:cNvPicPr>
          <p:nvPr/>
        </p:nvPicPr>
        <p:blipFill>
          <a:blip r:embed="rId2"/>
          <a:stretch>
            <a:fillRect/>
          </a:stretch>
        </p:blipFill>
        <p:spPr>
          <a:xfrm>
            <a:off x="476495" y="2213881"/>
            <a:ext cx="3057143" cy="1571429"/>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9990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コントローラーが呼ばれる仕組み①</a:t>
            </a:r>
            <a:endParaRPr lang="en-US" altLang="ja-JP" sz="3000" dirty="0"/>
          </a:p>
        </p:txBody>
      </p:sp>
      <p:sp>
        <p:nvSpPr>
          <p:cNvPr id="16" name="コンテンツ プレースホルダー 8">
            <a:extLst>
              <a:ext uri="{FF2B5EF4-FFF2-40B4-BE49-F238E27FC236}">
                <a16:creationId xmlns:a16="http://schemas.microsoft.com/office/drawing/2014/main" id="{837BA514-C921-4096-AF1F-D65A668C8640}"/>
              </a:ext>
            </a:extLst>
          </p:cNvPr>
          <p:cNvSpPr txBox="1">
            <a:spLocks/>
          </p:cNvSpPr>
          <p:nvPr/>
        </p:nvSpPr>
        <p:spPr>
          <a:xfrm>
            <a:off x="476495" y="1413690"/>
            <a:ext cx="1736984" cy="2744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登場人物はこの</a:t>
            </a:r>
            <a:r>
              <a:rPr lang="en-US" altLang="ja-JP" sz="1400" dirty="0"/>
              <a:t>2</a:t>
            </a:r>
            <a:r>
              <a:rPr lang="ja-JP" altLang="en-US" sz="1400" dirty="0"/>
              <a:t>人</a:t>
            </a:r>
            <a:endParaRPr lang="en-US" altLang="ja-JP" sz="1400" dirty="0"/>
          </a:p>
        </p:txBody>
      </p:sp>
      <p:sp>
        <p:nvSpPr>
          <p:cNvPr id="17" name="正方形/長方形 16">
            <a:extLst>
              <a:ext uri="{FF2B5EF4-FFF2-40B4-BE49-F238E27FC236}">
                <a16:creationId xmlns:a16="http://schemas.microsoft.com/office/drawing/2014/main" id="{E7AF872C-1106-4102-A893-101BBDBB89CD}"/>
              </a:ext>
            </a:extLst>
          </p:cNvPr>
          <p:cNvSpPr/>
          <p:nvPr/>
        </p:nvSpPr>
        <p:spPr>
          <a:xfrm>
            <a:off x="775663" y="2923314"/>
            <a:ext cx="2055824"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コンテンツ プレースホルダー 8">
            <a:extLst>
              <a:ext uri="{FF2B5EF4-FFF2-40B4-BE49-F238E27FC236}">
                <a16:creationId xmlns:a16="http://schemas.microsoft.com/office/drawing/2014/main" id="{B6BD272E-C76F-40F0-A5CB-0F2E9B1709F2}"/>
              </a:ext>
            </a:extLst>
          </p:cNvPr>
          <p:cNvSpPr txBox="1">
            <a:spLocks/>
          </p:cNvSpPr>
          <p:nvPr/>
        </p:nvSpPr>
        <p:spPr>
          <a:xfrm>
            <a:off x="414483" y="1858943"/>
            <a:ext cx="2839520" cy="2744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whatherForecastController.cs</a:t>
            </a:r>
            <a:br>
              <a:rPr lang="en-US" altLang="ja-JP" sz="800" dirty="0"/>
            </a:br>
            <a:r>
              <a:rPr lang="en-US" altLang="ja-JP" sz="800" dirty="0" err="1"/>
              <a:t>launch.json</a:t>
            </a:r>
            <a:endParaRPr lang="en-US" altLang="ja-JP" sz="800" dirty="0"/>
          </a:p>
        </p:txBody>
      </p:sp>
      <p:sp>
        <p:nvSpPr>
          <p:cNvPr id="21" name="正方形/長方形 20">
            <a:extLst>
              <a:ext uri="{FF2B5EF4-FFF2-40B4-BE49-F238E27FC236}">
                <a16:creationId xmlns:a16="http://schemas.microsoft.com/office/drawing/2014/main" id="{E54DE09A-274B-4E46-AF68-CA1E084EBDF5}"/>
              </a:ext>
            </a:extLst>
          </p:cNvPr>
          <p:cNvSpPr/>
          <p:nvPr/>
        </p:nvSpPr>
        <p:spPr>
          <a:xfrm>
            <a:off x="800025" y="3596124"/>
            <a:ext cx="2055824"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85D96BB9-B8A5-4722-B513-83E4807EB3A7}"/>
              </a:ext>
            </a:extLst>
          </p:cNvPr>
          <p:cNvPicPr>
            <a:picLocks noChangeAspect="1"/>
          </p:cNvPicPr>
          <p:nvPr/>
        </p:nvPicPr>
        <p:blipFill>
          <a:blip r:embed="rId3"/>
          <a:stretch>
            <a:fillRect/>
          </a:stretch>
        </p:blipFill>
        <p:spPr>
          <a:xfrm>
            <a:off x="4273647" y="1504866"/>
            <a:ext cx="3838095" cy="1257143"/>
          </a:xfrm>
          <a:prstGeom prst="rect">
            <a:avLst/>
          </a:prstGeom>
        </p:spPr>
      </p:pic>
      <p:pic>
        <p:nvPicPr>
          <p:cNvPr id="25" name="図 24">
            <a:extLst>
              <a:ext uri="{FF2B5EF4-FFF2-40B4-BE49-F238E27FC236}">
                <a16:creationId xmlns:a16="http://schemas.microsoft.com/office/drawing/2014/main" id="{D1E0B740-887A-4714-99AE-D5DD539AB633}"/>
              </a:ext>
            </a:extLst>
          </p:cNvPr>
          <p:cNvPicPr>
            <a:picLocks noChangeAspect="1"/>
          </p:cNvPicPr>
          <p:nvPr/>
        </p:nvPicPr>
        <p:blipFill>
          <a:blip r:embed="rId4"/>
          <a:stretch>
            <a:fillRect/>
          </a:stretch>
        </p:blipFill>
        <p:spPr>
          <a:xfrm>
            <a:off x="4273647" y="3033643"/>
            <a:ext cx="2589964" cy="1571035"/>
          </a:xfrm>
          <a:prstGeom prst="rect">
            <a:avLst/>
          </a:prstGeom>
        </p:spPr>
      </p:pic>
      <p:sp>
        <p:nvSpPr>
          <p:cNvPr id="26" name="コンテンツ プレースホルダー 8">
            <a:extLst>
              <a:ext uri="{FF2B5EF4-FFF2-40B4-BE49-F238E27FC236}">
                <a16:creationId xmlns:a16="http://schemas.microsoft.com/office/drawing/2014/main" id="{6504244F-8F38-4B47-8A72-831CFE560A7B}"/>
              </a:ext>
            </a:extLst>
          </p:cNvPr>
          <p:cNvSpPr txBox="1">
            <a:spLocks/>
          </p:cNvSpPr>
          <p:nvPr/>
        </p:nvSpPr>
        <p:spPr>
          <a:xfrm>
            <a:off x="4207538" y="1308554"/>
            <a:ext cx="1657234" cy="18903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weatherForecastController.cs</a:t>
            </a:r>
            <a:endParaRPr lang="en-US" altLang="ja-JP" sz="800" dirty="0"/>
          </a:p>
        </p:txBody>
      </p:sp>
      <p:sp>
        <p:nvSpPr>
          <p:cNvPr id="27" name="コンテンツ プレースホルダー 8">
            <a:extLst>
              <a:ext uri="{FF2B5EF4-FFF2-40B4-BE49-F238E27FC236}">
                <a16:creationId xmlns:a16="http://schemas.microsoft.com/office/drawing/2014/main" id="{8B97B7DF-10DD-4035-BC4C-629F9ABC7966}"/>
              </a:ext>
            </a:extLst>
          </p:cNvPr>
          <p:cNvSpPr txBox="1">
            <a:spLocks/>
          </p:cNvSpPr>
          <p:nvPr/>
        </p:nvSpPr>
        <p:spPr>
          <a:xfrm>
            <a:off x="4207538" y="2810561"/>
            <a:ext cx="768059" cy="18903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launch.json</a:t>
            </a:r>
            <a:endParaRPr lang="en-US" altLang="ja-JP" sz="800" dirty="0"/>
          </a:p>
        </p:txBody>
      </p:sp>
      <p:sp>
        <p:nvSpPr>
          <p:cNvPr id="28" name="正方形/長方形 27">
            <a:extLst>
              <a:ext uri="{FF2B5EF4-FFF2-40B4-BE49-F238E27FC236}">
                <a16:creationId xmlns:a16="http://schemas.microsoft.com/office/drawing/2014/main" id="{F64EBB17-54F6-4339-9C58-CF9F5D45F8BA}"/>
              </a:ext>
            </a:extLst>
          </p:cNvPr>
          <p:cNvSpPr/>
          <p:nvPr/>
        </p:nvSpPr>
        <p:spPr>
          <a:xfrm>
            <a:off x="4490207" y="2290370"/>
            <a:ext cx="2673644" cy="2813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F99EA8D9-F508-4EBB-B632-9EA3B8DDE0EA}"/>
              </a:ext>
            </a:extLst>
          </p:cNvPr>
          <p:cNvSpPr/>
          <p:nvPr/>
        </p:nvSpPr>
        <p:spPr>
          <a:xfrm>
            <a:off x="4371440" y="3266133"/>
            <a:ext cx="717669" cy="9112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コンテンツ プレースホルダー 8">
            <a:extLst>
              <a:ext uri="{FF2B5EF4-FFF2-40B4-BE49-F238E27FC236}">
                <a16:creationId xmlns:a16="http://schemas.microsoft.com/office/drawing/2014/main" id="{E27D08E1-16C4-467E-879E-5FB314A3392D}"/>
              </a:ext>
            </a:extLst>
          </p:cNvPr>
          <p:cNvSpPr txBox="1">
            <a:spLocks/>
          </p:cNvSpPr>
          <p:nvPr/>
        </p:nvSpPr>
        <p:spPr>
          <a:xfrm>
            <a:off x="6954019" y="4387010"/>
            <a:ext cx="1988181" cy="217668"/>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800" dirty="0"/>
              <a:t>この</a:t>
            </a:r>
            <a:r>
              <a:rPr lang="en-US" altLang="ja-JP" sz="800" dirty="0"/>
              <a:t>2</a:t>
            </a:r>
            <a:r>
              <a:rPr lang="ja-JP" altLang="en-US" sz="800" dirty="0" err="1"/>
              <a:t>つを</a:t>
            </a:r>
            <a:r>
              <a:rPr lang="ja-JP" altLang="en-US" sz="800" dirty="0"/>
              <a:t>組み合わせたものが</a:t>
            </a:r>
            <a:r>
              <a:rPr lang="en-US" altLang="ja-JP" sz="800" dirty="0"/>
              <a:t>URI</a:t>
            </a:r>
            <a:r>
              <a:rPr lang="ja-JP" altLang="en-US" sz="800" dirty="0" err="1"/>
              <a:t>です</a:t>
            </a:r>
            <a:endParaRPr lang="en-US" altLang="ja-JP" sz="800" dirty="0"/>
          </a:p>
        </p:txBody>
      </p:sp>
      <p:cxnSp>
        <p:nvCxnSpPr>
          <p:cNvPr id="32" name="直線矢印コネクタ 31">
            <a:extLst>
              <a:ext uri="{FF2B5EF4-FFF2-40B4-BE49-F238E27FC236}">
                <a16:creationId xmlns:a16="http://schemas.microsoft.com/office/drawing/2014/main" id="{445146F2-005F-4FB8-9E5E-E19D97B7D933}"/>
              </a:ext>
            </a:extLst>
          </p:cNvPr>
          <p:cNvCxnSpPr>
            <a:stCxn id="17" idx="3"/>
            <a:endCxn id="28" idx="1"/>
          </p:cNvCxnSpPr>
          <p:nvPr/>
        </p:nvCxnSpPr>
        <p:spPr>
          <a:xfrm flipV="1">
            <a:off x="2831487" y="2431060"/>
            <a:ext cx="1658720" cy="5868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E516FBE3-50C9-4E12-9A10-77D39F6B6B96}"/>
              </a:ext>
            </a:extLst>
          </p:cNvPr>
          <p:cNvCxnSpPr>
            <a:cxnSpLocks/>
            <a:stCxn id="21" idx="3"/>
            <a:endCxn id="29" idx="1"/>
          </p:cNvCxnSpPr>
          <p:nvPr/>
        </p:nvCxnSpPr>
        <p:spPr>
          <a:xfrm flipV="1">
            <a:off x="2855849" y="3311694"/>
            <a:ext cx="1515591" cy="3790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49332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8728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コントローラーが呼ばれる仕組み②</a:t>
            </a:r>
            <a:endParaRPr lang="en-US" altLang="ja-JP" sz="3000" dirty="0"/>
          </a:p>
        </p:txBody>
      </p:sp>
      <p:sp>
        <p:nvSpPr>
          <p:cNvPr id="19" name="テキスト ボックス 18">
            <a:extLst>
              <a:ext uri="{FF2B5EF4-FFF2-40B4-BE49-F238E27FC236}">
                <a16:creationId xmlns:a16="http://schemas.microsoft.com/office/drawing/2014/main" id="{028EA6CC-2107-4CCA-A777-C696CF5579BB}"/>
              </a:ext>
            </a:extLst>
          </p:cNvPr>
          <p:cNvSpPr txBox="1"/>
          <p:nvPr/>
        </p:nvSpPr>
        <p:spPr>
          <a:xfrm>
            <a:off x="1604957" y="1453573"/>
            <a:ext cx="4509632" cy="369332"/>
          </a:xfrm>
          <a:prstGeom prst="rect">
            <a:avLst/>
          </a:prstGeom>
          <a:noFill/>
        </p:spPr>
        <p:txBody>
          <a:bodyPr wrap="none" rtlCol="0">
            <a:spAutoFit/>
          </a:bodyPr>
          <a:lstStyle/>
          <a:p>
            <a:r>
              <a:rPr kumimoji="1" lang="en-US" altLang="ja-JP" dirty="0"/>
              <a:t>URI: localhost:44328/</a:t>
            </a:r>
            <a:r>
              <a:rPr kumimoji="1" lang="en-US" altLang="ja-JP" dirty="0" err="1"/>
              <a:t>weatherforecast</a:t>
            </a:r>
            <a:endParaRPr kumimoji="1" lang="ja-JP" altLang="en-US" dirty="0"/>
          </a:p>
        </p:txBody>
      </p:sp>
      <p:pic>
        <p:nvPicPr>
          <p:cNvPr id="22" name="図 21">
            <a:extLst>
              <a:ext uri="{FF2B5EF4-FFF2-40B4-BE49-F238E27FC236}">
                <a16:creationId xmlns:a16="http://schemas.microsoft.com/office/drawing/2014/main" id="{8AADA586-742E-4E34-9FCA-84FB4DF1BD45}"/>
              </a:ext>
            </a:extLst>
          </p:cNvPr>
          <p:cNvPicPr>
            <a:picLocks noChangeAspect="1"/>
          </p:cNvPicPr>
          <p:nvPr/>
        </p:nvPicPr>
        <p:blipFill>
          <a:blip r:embed="rId2"/>
          <a:stretch>
            <a:fillRect/>
          </a:stretch>
        </p:blipFill>
        <p:spPr>
          <a:xfrm>
            <a:off x="201800" y="2815975"/>
            <a:ext cx="3838095" cy="1257143"/>
          </a:xfrm>
          <a:prstGeom prst="rect">
            <a:avLst/>
          </a:prstGeom>
        </p:spPr>
      </p:pic>
      <p:pic>
        <p:nvPicPr>
          <p:cNvPr id="24" name="図 23">
            <a:extLst>
              <a:ext uri="{FF2B5EF4-FFF2-40B4-BE49-F238E27FC236}">
                <a16:creationId xmlns:a16="http://schemas.microsoft.com/office/drawing/2014/main" id="{AE163707-C494-4C78-B73C-BFF5AFDC5FE8}"/>
              </a:ext>
            </a:extLst>
          </p:cNvPr>
          <p:cNvPicPr>
            <a:picLocks noChangeAspect="1"/>
          </p:cNvPicPr>
          <p:nvPr/>
        </p:nvPicPr>
        <p:blipFill>
          <a:blip r:embed="rId3"/>
          <a:stretch>
            <a:fillRect/>
          </a:stretch>
        </p:blipFill>
        <p:spPr>
          <a:xfrm>
            <a:off x="4572000" y="2815975"/>
            <a:ext cx="2589964" cy="1571035"/>
          </a:xfrm>
          <a:prstGeom prst="rect">
            <a:avLst/>
          </a:prstGeom>
        </p:spPr>
      </p:pic>
      <p:sp>
        <p:nvSpPr>
          <p:cNvPr id="31" name="正方形/長方形 30">
            <a:extLst>
              <a:ext uri="{FF2B5EF4-FFF2-40B4-BE49-F238E27FC236}">
                <a16:creationId xmlns:a16="http://schemas.microsoft.com/office/drawing/2014/main" id="{7326FB9C-0595-4AE8-BD14-5FEB2B4FC11B}"/>
              </a:ext>
            </a:extLst>
          </p:cNvPr>
          <p:cNvSpPr/>
          <p:nvPr/>
        </p:nvSpPr>
        <p:spPr>
          <a:xfrm>
            <a:off x="418360" y="3601479"/>
            <a:ext cx="2673644" cy="2813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0EF53FDF-7CE4-4E34-8847-31BF7339A80A}"/>
              </a:ext>
            </a:extLst>
          </p:cNvPr>
          <p:cNvSpPr/>
          <p:nvPr/>
        </p:nvSpPr>
        <p:spPr>
          <a:xfrm>
            <a:off x="4669793" y="3048465"/>
            <a:ext cx="717669" cy="9112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59F556CD-E5FE-4F30-A553-071A2FC5317F}"/>
              </a:ext>
            </a:extLst>
          </p:cNvPr>
          <p:cNvSpPr txBox="1"/>
          <p:nvPr/>
        </p:nvSpPr>
        <p:spPr>
          <a:xfrm>
            <a:off x="1604957" y="1826677"/>
            <a:ext cx="6510180" cy="369332"/>
          </a:xfrm>
          <a:prstGeom prst="rect">
            <a:avLst/>
          </a:prstGeom>
          <a:noFill/>
        </p:spPr>
        <p:txBody>
          <a:bodyPr wrap="none" rtlCol="0">
            <a:spAutoFit/>
          </a:bodyPr>
          <a:lstStyle/>
          <a:p>
            <a:r>
              <a:rPr kumimoji="1" lang="en-US" altLang="ja-JP" dirty="0"/>
              <a:t>URI: http(s)://localhost:62044(</a:t>
            </a:r>
            <a:r>
              <a:rPr lang="en-US" altLang="ja-JP" dirty="0"/>
              <a:t>44328</a:t>
            </a:r>
            <a:r>
              <a:rPr kumimoji="1" lang="en-US" altLang="ja-JP" dirty="0"/>
              <a:t>)/</a:t>
            </a:r>
            <a:r>
              <a:rPr kumimoji="1" lang="en-US" altLang="ja-JP" dirty="0" err="1"/>
              <a:t>weatherforecast</a:t>
            </a:r>
            <a:endParaRPr kumimoji="1" lang="ja-JP" altLang="en-US" dirty="0"/>
          </a:p>
        </p:txBody>
      </p:sp>
      <p:sp>
        <p:nvSpPr>
          <p:cNvPr id="2" name="正方形/長方形 1">
            <a:extLst>
              <a:ext uri="{FF2B5EF4-FFF2-40B4-BE49-F238E27FC236}">
                <a16:creationId xmlns:a16="http://schemas.microsoft.com/office/drawing/2014/main" id="{30EEC5A7-DC11-433C-A04F-754BB6243C31}"/>
              </a:ext>
            </a:extLst>
          </p:cNvPr>
          <p:cNvSpPr/>
          <p:nvPr/>
        </p:nvSpPr>
        <p:spPr>
          <a:xfrm>
            <a:off x="2270234" y="1826677"/>
            <a:ext cx="3778874" cy="2840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19A138CB-84FB-4007-AEF3-78160D3A1C17}"/>
              </a:ext>
            </a:extLst>
          </p:cNvPr>
          <p:cNvSpPr/>
          <p:nvPr/>
        </p:nvSpPr>
        <p:spPr>
          <a:xfrm>
            <a:off x="6141963" y="1826677"/>
            <a:ext cx="1863833" cy="2840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EC664AA-B4C8-4EEA-8BBD-56E90609EFB7}"/>
              </a:ext>
            </a:extLst>
          </p:cNvPr>
          <p:cNvSpPr txBox="1"/>
          <p:nvPr/>
        </p:nvSpPr>
        <p:spPr>
          <a:xfrm>
            <a:off x="4532113" y="4437910"/>
            <a:ext cx="2419252" cy="338554"/>
          </a:xfrm>
          <a:prstGeom prst="rect">
            <a:avLst/>
          </a:prstGeom>
          <a:noFill/>
        </p:spPr>
        <p:txBody>
          <a:bodyPr wrap="none" rtlCol="0">
            <a:spAutoFit/>
          </a:bodyPr>
          <a:lstStyle/>
          <a:p>
            <a:r>
              <a:rPr lang="en-US" altLang="ja-JP" sz="800" dirty="0"/>
              <a:t>※</a:t>
            </a:r>
            <a:r>
              <a:rPr lang="ja-JP" altLang="en-US" sz="800" dirty="0"/>
              <a:t>コントローラークラスから</a:t>
            </a:r>
            <a:r>
              <a:rPr lang="en-US" altLang="ja-JP" sz="800" dirty="0"/>
              <a:t>{Name}Controller</a:t>
            </a:r>
            <a:br>
              <a:rPr lang="en-US" altLang="ja-JP" sz="800" dirty="0"/>
            </a:br>
            <a:r>
              <a:rPr lang="ja-JP" altLang="en-US" sz="800" dirty="0"/>
              <a:t>の</a:t>
            </a:r>
            <a:r>
              <a:rPr lang="en-US" altLang="ja-JP" sz="800" dirty="0"/>
              <a:t>Controller</a:t>
            </a:r>
            <a:r>
              <a:rPr lang="ja-JP" altLang="en-US" sz="800" dirty="0"/>
              <a:t>を抜いた名前が</a:t>
            </a:r>
            <a:r>
              <a:rPr lang="en-US" altLang="ja-JP" sz="800" dirty="0"/>
              <a:t>URI</a:t>
            </a:r>
            <a:r>
              <a:rPr lang="ja-JP" altLang="en-US" sz="800" dirty="0"/>
              <a:t>となる</a:t>
            </a:r>
            <a:endParaRPr kumimoji="1" lang="ja-JP" altLang="en-US" sz="800" dirty="0"/>
          </a:p>
        </p:txBody>
      </p:sp>
      <p:cxnSp>
        <p:nvCxnSpPr>
          <p:cNvPr id="6" name="直線矢印コネクタ 5">
            <a:extLst>
              <a:ext uri="{FF2B5EF4-FFF2-40B4-BE49-F238E27FC236}">
                <a16:creationId xmlns:a16="http://schemas.microsoft.com/office/drawing/2014/main" id="{0A50A09A-51B8-4DCE-A14A-7DE211298719}"/>
              </a:ext>
            </a:extLst>
          </p:cNvPr>
          <p:cNvCxnSpPr>
            <a:stCxn id="31" idx="0"/>
            <a:endCxn id="2" idx="2"/>
          </p:cNvCxnSpPr>
          <p:nvPr/>
        </p:nvCxnSpPr>
        <p:spPr>
          <a:xfrm flipV="1">
            <a:off x="1755182" y="2110771"/>
            <a:ext cx="2404489" cy="149070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296C82D7-52C3-467C-A98C-06BFE9AD1FB5}"/>
              </a:ext>
            </a:extLst>
          </p:cNvPr>
          <p:cNvCxnSpPr>
            <a:cxnSpLocks/>
            <a:stCxn id="34" idx="3"/>
            <a:endCxn id="36" idx="2"/>
          </p:cNvCxnSpPr>
          <p:nvPr/>
        </p:nvCxnSpPr>
        <p:spPr>
          <a:xfrm flipV="1">
            <a:off x="5387462" y="2110771"/>
            <a:ext cx="1686418" cy="983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8" name="コンテンツ プレースホルダー 8">
            <a:extLst>
              <a:ext uri="{FF2B5EF4-FFF2-40B4-BE49-F238E27FC236}">
                <a16:creationId xmlns:a16="http://schemas.microsoft.com/office/drawing/2014/main" id="{19EB7B8C-4829-43DB-A671-EC1405825CA3}"/>
              </a:ext>
            </a:extLst>
          </p:cNvPr>
          <p:cNvSpPr txBox="1">
            <a:spLocks/>
          </p:cNvSpPr>
          <p:nvPr/>
        </p:nvSpPr>
        <p:spPr>
          <a:xfrm>
            <a:off x="4417179" y="2620424"/>
            <a:ext cx="1686418" cy="20786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whatherForecastController.cs</a:t>
            </a:r>
            <a:endParaRPr lang="en-US" altLang="ja-JP" sz="800" dirty="0"/>
          </a:p>
        </p:txBody>
      </p:sp>
      <p:sp>
        <p:nvSpPr>
          <p:cNvPr id="39" name="コンテンツ プレースホルダー 8">
            <a:extLst>
              <a:ext uri="{FF2B5EF4-FFF2-40B4-BE49-F238E27FC236}">
                <a16:creationId xmlns:a16="http://schemas.microsoft.com/office/drawing/2014/main" id="{109B7511-7EA8-4AFB-B906-FE3455919B4A}"/>
              </a:ext>
            </a:extLst>
          </p:cNvPr>
          <p:cNvSpPr txBox="1">
            <a:spLocks/>
          </p:cNvSpPr>
          <p:nvPr/>
        </p:nvSpPr>
        <p:spPr>
          <a:xfrm>
            <a:off x="117906" y="2604628"/>
            <a:ext cx="790100" cy="211347"/>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launch.json</a:t>
            </a:r>
            <a:endParaRPr lang="en-US" altLang="ja-JP" sz="800" dirty="0"/>
          </a:p>
        </p:txBody>
      </p:sp>
    </p:spTree>
    <p:extLst>
      <p:ext uri="{BB962C8B-B14F-4D97-AF65-F5344CB8AC3E}">
        <p14:creationId xmlns:p14="http://schemas.microsoft.com/office/powerpoint/2010/main" val="18808885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8728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コントローラーが呼ばれる仕組み③</a:t>
            </a:r>
            <a:endParaRPr lang="en-US" altLang="ja-JP" sz="3000" dirty="0"/>
          </a:p>
        </p:txBody>
      </p:sp>
      <p:pic>
        <p:nvPicPr>
          <p:cNvPr id="9" name="図 8">
            <a:extLst>
              <a:ext uri="{FF2B5EF4-FFF2-40B4-BE49-F238E27FC236}">
                <a16:creationId xmlns:a16="http://schemas.microsoft.com/office/drawing/2014/main" id="{7FFAB478-81BB-45E9-BCCA-D62BD351E8F7}"/>
              </a:ext>
            </a:extLst>
          </p:cNvPr>
          <p:cNvPicPr>
            <a:picLocks noChangeAspect="1"/>
          </p:cNvPicPr>
          <p:nvPr/>
        </p:nvPicPr>
        <p:blipFill>
          <a:blip r:embed="rId2"/>
          <a:stretch>
            <a:fillRect/>
          </a:stretch>
        </p:blipFill>
        <p:spPr>
          <a:xfrm>
            <a:off x="242464" y="3132628"/>
            <a:ext cx="4559712" cy="1294050"/>
          </a:xfrm>
          <a:prstGeom prst="rect">
            <a:avLst/>
          </a:prstGeom>
        </p:spPr>
      </p:pic>
      <p:sp>
        <p:nvSpPr>
          <p:cNvPr id="11" name="テキスト ボックス 10">
            <a:extLst>
              <a:ext uri="{FF2B5EF4-FFF2-40B4-BE49-F238E27FC236}">
                <a16:creationId xmlns:a16="http://schemas.microsoft.com/office/drawing/2014/main" id="{63F2859A-DB17-4D53-B582-9CAB34EDDCA5}"/>
              </a:ext>
            </a:extLst>
          </p:cNvPr>
          <p:cNvSpPr txBox="1"/>
          <p:nvPr/>
        </p:nvSpPr>
        <p:spPr>
          <a:xfrm>
            <a:off x="1387367" y="1519797"/>
            <a:ext cx="5814322" cy="1200329"/>
          </a:xfrm>
          <a:prstGeom prst="rect">
            <a:avLst/>
          </a:prstGeom>
          <a:noFill/>
        </p:spPr>
        <p:txBody>
          <a:bodyPr wrap="square" rtlCol="0">
            <a:spAutoFit/>
          </a:bodyPr>
          <a:lstStyle/>
          <a:p>
            <a:pPr marL="342900" indent="-342900">
              <a:buFont typeface="+mj-lt"/>
              <a:buAutoNum type="arabicPeriod"/>
            </a:pPr>
            <a:r>
              <a:rPr kumimoji="1" lang="en-US" altLang="ja-JP" dirty="0"/>
              <a:t>Controller</a:t>
            </a:r>
            <a:r>
              <a:rPr kumimoji="1" lang="ja-JP" altLang="en-US" dirty="0"/>
              <a:t>フォルダを右クリック</a:t>
            </a:r>
            <a:endParaRPr kumimoji="1" lang="en-US" altLang="ja-JP" dirty="0"/>
          </a:p>
          <a:p>
            <a:pPr marL="342900" indent="-342900">
              <a:buFont typeface="+mj-lt"/>
              <a:buAutoNum type="arabicPeriod"/>
            </a:pPr>
            <a:r>
              <a:rPr lang="en-US" altLang="ja-JP" dirty="0"/>
              <a:t>Add -&gt; Controller</a:t>
            </a:r>
            <a:r>
              <a:rPr lang="ja-JP" altLang="en-US" dirty="0"/>
              <a:t>を押下　</a:t>
            </a:r>
            <a:r>
              <a:rPr lang="en-US" altLang="ja-JP" dirty="0"/>
              <a:t>※</a:t>
            </a:r>
            <a:r>
              <a:rPr lang="ja-JP" altLang="en-US" dirty="0"/>
              <a:t>①参照</a:t>
            </a:r>
            <a:endParaRPr lang="en-US" altLang="ja-JP" dirty="0"/>
          </a:p>
          <a:p>
            <a:pPr marL="342900" indent="-342900">
              <a:buFont typeface="+mj-lt"/>
              <a:buAutoNum type="arabicPeriod"/>
            </a:pPr>
            <a:r>
              <a:rPr kumimoji="1" lang="en-US" altLang="ja-JP" dirty="0"/>
              <a:t>API Controller with read/write action ※</a:t>
            </a:r>
            <a:r>
              <a:rPr lang="ja-JP" altLang="en-US" dirty="0"/>
              <a:t>②参照</a:t>
            </a:r>
            <a:endParaRPr lang="en-US" altLang="ja-JP" dirty="0"/>
          </a:p>
          <a:p>
            <a:pPr marL="342900" indent="-342900">
              <a:buFont typeface="+mj-lt"/>
              <a:buAutoNum type="arabicPeriod"/>
            </a:pPr>
            <a:r>
              <a:rPr lang="en-US" altLang="ja-JP" dirty="0" err="1"/>
              <a:t>SampleController</a:t>
            </a:r>
            <a:r>
              <a:rPr lang="ja-JP" altLang="en-US" dirty="0"/>
              <a:t>という名前で作成</a:t>
            </a:r>
            <a:endParaRPr kumimoji="1" lang="ja-JP" altLang="en-US" dirty="0"/>
          </a:p>
        </p:txBody>
      </p:sp>
      <p:pic>
        <p:nvPicPr>
          <p:cNvPr id="13" name="図 12">
            <a:extLst>
              <a:ext uri="{FF2B5EF4-FFF2-40B4-BE49-F238E27FC236}">
                <a16:creationId xmlns:a16="http://schemas.microsoft.com/office/drawing/2014/main" id="{939AB329-8704-46AB-9650-68E3738CB025}"/>
              </a:ext>
            </a:extLst>
          </p:cNvPr>
          <p:cNvPicPr>
            <a:picLocks noChangeAspect="1"/>
          </p:cNvPicPr>
          <p:nvPr/>
        </p:nvPicPr>
        <p:blipFill>
          <a:blip r:embed="rId3"/>
          <a:stretch>
            <a:fillRect/>
          </a:stretch>
        </p:blipFill>
        <p:spPr>
          <a:xfrm>
            <a:off x="4967564" y="2880564"/>
            <a:ext cx="3380127" cy="1546114"/>
          </a:xfrm>
          <a:prstGeom prst="rect">
            <a:avLst/>
          </a:prstGeom>
        </p:spPr>
      </p:pic>
      <p:sp>
        <p:nvSpPr>
          <p:cNvPr id="14" name="テキスト ボックス 13">
            <a:extLst>
              <a:ext uri="{FF2B5EF4-FFF2-40B4-BE49-F238E27FC236}">
                <a16:creationId xmlns:a16="http://schemas.microsoft.com/office/drawing/2014/main" id="{AA288F75-9905-435A-A9BB-CE8756B06E7C}"/>
              </a:ext>
            </a:extLst>
          </p:cNvPr>
          <p:cNvSpPr txBox="1"/>
          <p:nvPr/>
        </p:nvSpPr>
        <p:spPr>
          <a:xfrm>
            <a:off x="214555" y="2886407"/>
            <a:ext cx="441146" cy="246221"/>
          </a:xfrm>
          <a:prstGeom prst="rect">
            <a:avLst/>
          </a:prstGeom>
          <a:noFill/>
        </p:spPr>
        <p:txBody>
          <a:bodyPr wrap="none" rtlCol="0">
            <a:spAutoFit/>
          </a:bodyPr>
          <a:lstStyle/>
          <a:p>
            <a:r>
              <a:rPr lang="en-US" altLang="ja-JP" sz="1000" dirty="0"/>
              <a:t>※</a:t>
            </a:r>
            <a:r>
              <a:rPr lang="ja-JP" altLang="en-US" sz="1000" dirty="0"/>
              <a:t>①</a:t>
            </a:r>
            <a:endParaRPr kumimoji="1" lang="ja-JP" altLang="en-US" sz="1000" dirty="0"/>
          </a:p>
        </p:txBody>
      </p:sp>
      <p:sp>
        <p:nvSpPr>
          <p:cNvPr id="25" name="テキスト ボックス 24">
            <a:extLst>
              <a:ext uri="{FF2B5EF4-FFF2-40B4-BE49-F238E27FC236}">
                <a16:creationId xmlns:a16="http://schemas.microsoft.com/office/drawing/2014/main" id="{55C8297A-711D-43CA-BE1A-A9A8D56658D1}"/>
              </a:ext>
            </a:extLst>
          </p:cNvPr>
          <p:cNvSpPr txBox="1"/>
          <p:nvPr/>
        </p:nvSpPr>
        <p:spPr>
          <a:xfrm>
            <a:off x="4879277" y="2668435"/>
            <a:ext cx="441146" cy="246221"/>
          </a:xfrm>
          <a:prstGeom prst="rect">
            <a:avLst/>
          </a:prstGeom>
          <a:noFill/>
        </p:spPr>
        <p:txBody>
          <a:bodyPr wrap="none" rtlCol="0">
            <a:spAutoFit/>
          </a:bodyPr>
          <a:lstStyle/>
          <a:p>
            <a:r>
              <a:rPr lang="en-US" altLang="ja-JP" sz="1000" dirty="0"/>
              <a:t>※</a:t>
            </a:r>
            <a:r>
              <a:rPr lang="ja-JP" altLang="en-US" sz="1000" dirty="0"/>
              <a:t>②</a:t>
            </a:r>
            <a:endParaRPr kumimoji="1" lang="ja-JP" altLang="en-US" sz="1000" dirty="0"/>
          </a:p>
        </p:txBody>
      </p:sp>
    </p:spTree>
    <p:extLst>
      <p:ext uri="{BB962C8B-B14F-4D97-AF65-F5344CB8AC3E}">
        <p14:creationId xmlns:p14="http://schemas.microsoft.com/office/powerpoint/2010/main" val="4811729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913690" y="736673"/>
            <a:ext cx="7485468"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コントローラーが呼ばれる仕組み④</a:t>
            </a:r>
            <a:endParaRPr lang="en-US" altLang="ja-JP" sz="3000" dirty="0"/>
          </a:p>
        </p:txBody>
      </p:sp>
      <p:pic>
        <p:nvPicPr>
          <p:cNvPr id="4" name="図 3">
            <a:extLst>
              <a:ext uri="{FF2B5EF4-FFF2-40B4-BE49-F238E27FC236}">
                <a16:creationId xmlns:a16="http://schemas.microsoft.com/office/drawing/2014/main" id="{734E6F66-8B17-4F80-8C5F-37550FB0CB88}"/>
              </a:ext>
            </a:extLst>
          </p:cNvPr>
          <p:cNvPicPr>
            <a:picLocks noChangeAspect="1"/>
          </p:cNvPicPr>
          <p:nvPr/>
        </p:nvPicPr>
        <p:blipFill>
          <a:blip r:embed="rId2"/>
          <a:stretch>
            <a:fillRect/>
          </a:stretch>
        </p:blipFill>
        <p:spPr>
          <a:xfrm>
            <a:off x="512274" y="1694599"/>
            <a:ext cx="1732304" cy="2987652"/>
          </a:xfrm>
          <a:prstGeom prst="rect">
            <a:avLst/>
          </a:prstGeom>
        </p:spPr>
      </p:pic>
      <p:sp>
        <p:nvSpPr>
          <p:cNvPr id="5" name="テキスト ボックス 4">
            <a:extLst>
              <a:ext uri="{FF2B5EF4-FFF2-40B4-BE49-F238E27FC236}">
                <a16:creationId xmlns:a16="http://schemas.microsoft.com/office/drawing/2014/main" id="{72239772-EA07-4BC3-8914-2CC59AA71A46}"/>
              </a:ext>
            </a:extLst>
          </p:cNvPr>
          <p:cNvSpPr txBox="1"/>
          <p:nvPr/>
        </p:nvSpPr>
        <p:spPr>
          <a:xfrm>
            <a:off x="2667506" y="1687566"/>
            <a:ext cx="1394934" cy="1200329"/>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dirty="0"/>
              <a:t>Get()</a:t>
            </a:r>
          </a:p>
          <a:p>
            <a:pPr marL="285750" indent="-285750">
              <a:buFont typeface="Wingdings" panose="05000000000000000000" pitchFamily="2" charset="2"/>
              <a:buChar char="n"/>
            </a:pPr>
            <a:r>
              <a:rPr lang="en-US" altLang="ja-JP" dirty="0"/>
              <a:t>Post()</a:t>
            </a:r>
          </a:p>
          <a:p>
            <a:pPr marL="285750" indent="-285750">
              <a:buFont typeface="Wingdings" panose="05000000000000000000" pitchFamily="2" charset="2"/>
              <a:buChar char="n"/>
            </a:pPr>
            <a:r>
              <a:rPr kumimoji="1" lang="en-US" altLang="ja-JP" dirty="0"/>
              <a:t>Put()</a:t>
            </a:r>
          </a:p>
          <a:p>
            <a:pPr marL="285750" indent="-285750">
              <a:buFont typeface="Wingdings" panose="05000000000000000000" pitchFamily="2" charset="2"/>
              <a:buChar char="n"/>
            </a:pPr>
            <a:r>
              <a:rPr lang="en-US" altLang="ja-JP" dirty="0"/>
              <a:t>Delete()</a:t>
            </a:r>
            <a:endParaRPr kumimoji="1" lang="ja-JP" altLang="en-US" dirty="0"/>
          </a:p>
        </p:txBody>
      </p:sp>
      <p:sp>
        <p:nvSpPr>
          <p:cNvPr id="6" name="テキスト ボックス 5">
            <a:extLst>
              <a:ext uri="{FF2B5EF4-FFF2-40B4-BE49-F238E27FC236}">
                <a16:creationId xmlns:a16="http://schemas.microsoft.com/office/drawing/2014/main" id="{857584C5-5626-4341-B63D-E89E343D8C22}"/>
              </a:ext>
            </a:extLst>
          </p:cNvPr>
          <p:cNvSpPr txBox="1"/>
          <p:nvPr/>
        </p:nvSpPr>
        <p:spPr>
          <a:xfrm>
            <a:off x="4329775" y="1723902"/>
            <a:ext cx="2723823" cy="369332"/>
          </a:xfrm>
          <a:prstGeom prst="rect">
            <a:avLst/>
          </a:prstGeom>
          <a:noFill/>
        </p:spPr>
        <p:txBody>
          <a:bodyPr wrap="none" rtlCol="0">
            <a:spAutoFit/>
          </a:bodyPr>
          <a:lstStyle/>
          <a:p>
            <a:r>
              <a:rPr kumimoji="1" lang="ja-JP" altLang="en-US" dirty="0"/>
              <a:t>これらって</a:t>
            </a:r>
            <a:r>
              <a:rPr lang="ja-JP" altLang="en-US" dirty="0"/>
              <a:t>なんなん</a:t>
            </a:r>
            <a:r>
              <a:rPr lang="ja-JP" altLang="en-US" dirty="0" err="1"/>
              <a:t>ねん</a:t>
            </a:r>
            <a:endParaRPr kumimoji="1" lang="ja-JP" altLang="en-US" dirty="0"/>
          </a:p>
        </p:txBody>
      </p:sp>
      <p:cxnSp>
        <p:nvCxnSpPr>
          <p:cNvPr id="8" name="直線矢印コネクタ 7">
            <a:extLst>
              <a:ext uri="{FF2B5EF4-FFF2-40B4-BE49-F238E27FC236}">
                <a16:creationId xmlns:a16="http://schemas.microsoft.com/office/drawing/2014/main" id="{3872C011-BFA8-4137-94D4-862716016AD5}"/>
              </a:ext>
            </a:extLst>
          </p:cNvPr>
          <p:cNvCxnSpPr/>
          <p:nvPr/>
        </p:nvCxnSpPr>
        <p:spPr>
          <a:xfrm>
            <a:off x="5680180" y="2263769"/>
            <a:ext cx="0" cy="10779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432D9B1A-5F7C-4997-B3F8-B72910F6D2F4}"/>
              </a:ext>
            </a:extLst>
          </p:cNvPr>
          <p:cNvSpPr txBox="1"/>
          <p:nvPr/>
        </p:nvSpPr>
        <p:spPr>
          <a:xfrm>
            <a:off x="4318268" y="3512206"/>
            <a:ext cx="3443571" cy="369332"/>
          </a:xfrm>
          <a:prstGeom prst="rect">
            <a:avLst/>
          </a:prstGeom>
          <a:noFill/>
        </p:spPr>
        <p:txBody>
          <a:bodyPr wrap="none" rtlCol="0">
            <a:spAutoFit/>
          </a:bodyPr>
          <a:lstStyle/>
          <a:p>
            <a:r>
              <a:rPr kumimoji="1" lang="en-US" altLang="ja-JP" dirty="0">
                <a:hlinkClick r:id="rId3"/>
              </a:rPr>
              <a:t>Http</a:t>
            </a:r>
            <a:r>
              <a:rPr lang="ja-JP" altLang="en-US" dirty="0" err="1"/>
              <a:t>ちゅ</a:t>
            </a:r>
            <a:r>
              <a:rPr lang="ja-JP" altLang="en-US" dirty="0"/>
              <a:t>ーものと関係してます</a:t>
            </a:r>
            <a:endParaRPr kumimoji="1" lang="ja-JP" altLang="en-US" dirty="0"/>
          </a:p>
        </p:txBody>
      </p:sp>
      <p:sp>
        <p:nvSpPr>
          <p:cNvPr id="16" name="テキスト ボックス 15">
            <a:extLst>
              <a:ext uri="{FF2B5EF4-FFF2-40B4-BE49-F238E27FC236}">
                <a16:creationId xmlns:a16="http://schemas.microsoft.com/office/drawing/2014/main" id="{33FBA810-E0AB-4B87-8139-DB13E990487D}"/>
              </a:ext>
            </a:extLst>
          </p:cNvPr>
          <p:cNvSpPr txBox="1"/>
          <p:nvPr/>
        </p:nvSpPr>
        <p:spPr>
          <a:xfrm>
            <a:off x="4312211" y="3883464"/>
            <a:ext cx="2284600" cy="246221"/>
          </a:xfrm>
          <a:prstGeom prst="rect">
            <a:avLst/>
          </a:prstGeom>
          <a:noFill/>
        </p:spPr>
        <p:txBody>
          <a:bodyPr wrap="none" rtlCol="0">
            <a:spAutoFit/>
          </a:bodyPr>
          <a:lstStyle/>
          <a:p>
            <a:r>
              <a:rPr kumimoji="1" lang="en-US" altLang="ja-JP" sz="1000" dirty="0"/>
              <a:t>※</a:t>
            </a:r>
            <a:r>
              <a:rPr kumimoji="1" lang="ja-JP" altLang="en-US" sz="1000" dirty="0"/>
              <a:t>今回扱うのは</a:t>
            </a:r>
            <a:r>
              <a:rPr kumimoji="1" lang="en-US" altLang="ja-JP" sz="1000" dirty="0"/>
              <a:t>Get</a:t>
            </a:r>
            <a:r>
              <a:rPr kumimoji="1" lang="ja-JP" altLang="en-US" sz="1000" dirty="0"/>
              <a:t>と</a:t>
            </a:r>
            <a:r>
              <a:rPr kumimoji="1" lang="en-US" altLang="ja-JP" sz="1000" dirty="0"/>
              <a:t>Post</a:t>
            </a:r>
            <a:r>
              <a:rPr kumimoji="1" lang="ja-JP" altLang="en-US" sz="1000" dirty="0"/>
              <a:t>の</a:t>
            </a:r>
            <a:r>
              <a:rPr kumimoji="1" lang="en-US" altLang="ja-JP" sz="1000" dirty="0"/>
              <a:t>2</a:t>
            </a:r>
            <a:r>
              <a:rPr kumimoji="1" lang="ja-JP" altLang="en-US" sz="1000" dirty="0"/>
              <a:t>つです</a:t>
            </a:r>
          </a:p>
        </p:txBody>
      </p:sp>
      <p:sp>
        <p:nvSpPr>
          <p:cNvPr id="12" name="テキスト ボックス 11">
            <a:extLst>
              <a:ext uri="{FF2B5EF4-FFF2-40B4-BE49-F238E27FC236}">
                <a16:creationId xmlns:a16="http://schemas.microsoft.com/office/drawing/2014/main" id="{598DC7DA-84D3-44B9-87F9-451271147448}"/>
              </a:ext>
            </a:extLst>
          </p:cNvPr>
          <p:cNvSpPr txBox="1"/>
          <p:nvPr/>
        </p:nvSpPr>
        <p:spPr>
          <a:xfrm>
            <a:off x="916719" y="1289183"/>
            <a:ext cx="4390331" cy="338554"/>
          </a:xfrm>
          <a:prstGeom prst="rect">
            <a:avLst/>
          </a:prstGeom>
          <a:noFill/>
        </p:spPr>
        <p:txBody>
          <a:bodyPr wrap="square" rtlCol="0">
            <a:spAutoFit/>
          </a:bodyPr>
          <a:lstStyle/>
          <a:p>
            <a:r>
              <a:rPr lang="ja-JP" altLang="en-US" sz="1600" dirty="0"/>
              <a:t>作成されたクラスのメソッドを見てみると</a:t>
            </a:r>
            <a:endParaRPr lang="en-US" altLang="ja-JP" sz="1600" dirty="0"/>
          </a:p>
        </p:txBody>
      </p:sp>
      <p:sp>
        <p:nvSpPr>
          <p:cNvPr id="18" name="テキスト ボックス 17">
            <a:extLst>
              <a:ext uri="{FF2B5EF4-FFF2-40B4-BE49-F238E27FC236}">
                <a16:creationId xmlns:a16="http://schemas.microsoft.com/office/drawing/2014/main" id="{8FC39A55-88B9-4A7E-AD0A-E5AA53D417CE}"/>
              </a:ext>
            </a:extLst>
          </p:cNvPr>
          <p:cNvSpPr txBox="1"/>
          <p:nvPr/>
        </p:nvSpPr>
        <p:spPr>
          <a:xfrm>
            <a:off x="2260285" y="4050667"/>
            <a:ext cx="1385316" cy="307777"/>
          </a:xfrm>
          <a:prstGeom prst="rect">
            <a:avLst/>
          </a:prstGeom>
          <a:noFill/>
        </p:spPr>
        <p:txBody>
          <a:bodyPr wrap="none" rtlCol="0">
            <a:spAutoFit/>
          </a:bodyPr>
          <a:lstStyle/>
          <a:p>
            <a:r>
              <a:rPr kumimoji="1" lang="en-US" altLang="ja-JP" sz="1400" dirty="0">
                <a:hlinkClick r:id="rId4"/>
              </a:rPr>
              <a:t>※Get</a:t>
            </a:r>
            <a:r>
              <a:rPr kumimoji="1" lang="ja-JP" altLang="en-US" sz="1400" dirty="0">
                <a:hlinkClick r:id="rId4"/>
              </a:rPr>
              <a:t>メソッド</a:t>
            </a:r>
            <a:endParaRPr kumimoji="1" lang="ja-JP" altLang="en-US" sz="1400" dirty="0"/>
          </a:p>
        </p:txBody>
      </p:sp>
      <p:sp>
        <p:nvSpPr>
          <p:cNvPr id="19" name="テキスト ボックス 18">
            <a:extLst>
              <a:ext uri="{FF2B5EF4-FFF2-40B4-BE49-F238E27FC236}">
                <a16:creationId xmlns:a16="http://schemas.microsoft.com/office/drawing/2014/main" id="{D3B5B58C-82EC-4AFA-8240-F4DBD3EDCAA9}"/>
              </a:ext>
            </a:extLst>
          </p:cNvPr>
          <p:cNvSpPr txBox="1"/>
          <p:nvPr/>
        </p:nvSpPr>
        <p:spPr>
          <a:xfrm>
            <a:off x="2227968" y="4358444"/>
            <a:ext cx="1449949" cy="307777"/>
          </a:xfrm>
          <a:prstGeom prst="rect">
            <a:avLst/>
          </a:prstGeom>
          <a:noFill/>
        </p:spPr>
        <p:txBody>
          <a:bodyPr wrap="none" rtlCol="0">
            <a:spAutoFit/>
          </a:bodyPr>
          <a:lstStyle/>
          <a:p>
            <a:r>
              <a:rPr kumimoji="1" lang="en-US" altLang="ja-JP" sz="1400" dirty="0">
                <a:hlinkClick r:id="rId5"/>
              </a:rPr>
              <a:t>※Post</a:t>
            </a:r>
            <a:r>
              <a:rPr kumimoji="1" lang="ja-JP" altLang="en-US" sz="1400" dirty="0">
                <a:hlinkClick r:id="rId5"/>
              </a:rPr>
              <a:t>メソッド</a:t>
            </a:r>
            <a:endParaRPr kumimoji="1" lang="ja-JP" altLang="en-US" sz="1400" dirty="0"/>
          </a:p>
        </p:txBody>
      </p:sp>
    </p:spTree>
    <p:extLst>
      <p:ext uri="{BB962C8B-B14F-4D97-AF65-F5344CB8AC3E}">
        <p14:creationId xmlns:p14="http://schemas.microsoft.com/office/powerpoint/2010/main" val="9281961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197421" y="900174"/>
            <a:ext cx="4693886"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実際に</a:t>
            </a:r>
            <a:r>
              <a:rPr lang="en-US" altLang="ja-JP" sz="3000" dirty="0"/>
              <a:t>URI</a:t>
            </a:r>
            <a:r>
              <a:rPr lang="ja-JP" altLang="en-US" sz="3000" dirty="0"/>
              <a:t>を叩いてみよう</a:t>
            </a:r>
            <a:endParaRPr lang="en-US" altLang="ja-JP" sz="3000" dirty="0"/>
          </a:p>
        </p:txBody>
      </p:sp>
      <p:pic>
        <p:nvPicPr>
          <p:cNvPr id="7" name="図 6">
            <a:extLst>
              <a:ext uri="{FF2B5EF4-FFF2-40B4-BE49-F238E27FC236}">
                <a16:creationId xmlns:a16="http://schemas.microsoft.com/office/drawing/2014/main" id="{8D2B286F-8D08-4BE9-925B-0C947278194B}"/>
              </a:ext>
            </a:extLst>
          </p:cNvPr>
          <p:cNvPicPr>
            <a:picLocks noChangeAspect="1"/>
          </p:cNvPicPr>
          <p:nvPr/>
        </p:nvPicPr>
        <p:blipFill>
          <a:blip r:embed="rId2"/>
          <a:stretch>
            <a:fillRect/>
          </a:stretch>
        </p:blipFill>
        <p:spPr>
          <a:xfrm>
            <a:off x="350370" y="1385823"/>
            <a:ext cx="3725363" cy="2603953"/>
          </a:xfrm>
          <a:prstGeom prst="rect">
            <a:avLst/>
          </a:prstGeom>
        </p:spPr>
      </p:pic>
      <p:sp>
        <p:nvSpPr>
          <p:cNvPr id="8" name="テキスト ボックス 7">
            <a:extLst>
              <a:ext uri="{FF2B5EF4-FFF2-40B4-BE49-F238E27FC236}">
                <a16:creationId xmlns:a16="http://schemas.microsoft.com/office/drawing/2014/main" id="{F967B740-6CCF-4BEA-97D7-1CD743514B90}"/>
              </a:ext>
            </a:extLst>
          </p:cNvPr>
          <p:cNvSpPr txBox="1"/>
          <p:nvPr/>
        </p:nvSpPr>
        <p:spPr>
          <a:xfrm>
            <a:off x="4329775" y="1646967"/>
            <a:ext cx="3863558" cy="1169551"/>
          </a:xfrm>
          <a:prstGeom prst="rect">
            <a:avLst/>
          </a:prstGeom>
          <a:noFill/>
        </p:spPr>
        <p:txBody>
          <a:bodyPr wrap="none" rtlCol="0">
            <a:spAutoFit/>
          </a:bodyPr>
          <a:lstStyle/>
          <a:p>
            <a:pPr marL="342900" indent="-342900">
              <a:buFont typeface="+mj-lt"/>
              <a:buAutoNum type="arabicPeriod"/>
            </a:pPr>
            <a:r>
              <a:rPr lang="en-US" altLang="ja-JP" sz="1400" dirty="0"/>
              <a:t>Get()</a:t>
            </a:r>
            <a:r>
              <a:rPr lang="ja-JP" altLang="en-US" sz="1400" dirty="0"/>
              <a:t>にブレークポイントを置いてみよう</a:t>
            </a:r>
            <a:endParaRPr lang="en-US" altLang="ja-JP" sz="1400" dirty="0"/>
          </a:p>
          <a:p>
            <a:pPr marL="342900" indent="-342900">
              <a:buFont typeface="+mj-lt"/>
              <a:buAutoNum type="arabicPeriod"/>
            </a:pPr>
            <a:r>
              <a:rPr kumimoji="1" lang="en-US" altLang="ja-JP" sz="1400" dirty="0"/>
              <a:t>F5</a:t>
            </a:r>
            <a:r>
              <a:rPr kumimoji="1" lang="ja-JP" altLang="en-US" sz="1400" dirty="0"/>
              <a:t>プッシュ！</a:t>
            </a:r>
            <a:endParaRPr kumimoji="1" lang="en-US" altLang="ja-JP" sz="1400" dirty="0"/>
          </a:p>
          <a:p>
            <a:pPr marL="342900" indent="-342900">
              <a:buFont typeface="+mj-lt"/>
              <a:buAutoNum type="arabicPeriod"/>
            </a:pPr>
            <a:r>
              <a:rPr kumimoji="1" lang="en-US" altLang="ja-JP" sz="1400" dirty="0"/>
              <a:t>Chrome</a:t>
            </a:r>
            <a:r>
              <a:rPr kumimoji="1" lang="ja-JP" altLang="en-US" sz="1400" dirty="0"/>
              <a:t>から</a:t>
            </a:r>
            <a:br>
              <a:rPr kumimoji="1" lang="en-US" altLang="ja-JP" sz="1400" dirty="0"/>
            </a:br>
            <a:r>
              <a:rPr kumimoji="1" lang="en-US" altLang="ja-JP" sz="1400" dirty="0"/>
              <a:t>”</a:t>
            </a:r>
            <a:r>
              <a:rPr lang="en-US" altLang="ja-JP" sz="1400" dirty="0"/>
              <a:t> </a:t>
            </a:r>
            <a:r>
              <a:rPr lang="en-US" altLang="ja-JP" sz="1400" dirty="0">
                <a:hlinkClick r:id="rId3"/>
              </a:rPr>
              <a:t>https://localhost:44328/</a:t>
            </a:r>
            <a:r>
              <a:rPr lang="en-US" altLang="ja-JP" sz="1400" dirty="0" err="1">
                <a:hlinkClick r:id="rId3"/>
              </a:rPr>
              <a:t>api</a:t>
            </a:r>
            <a:r>
              <a:rPr lang="en-US" altLang="ja-JP" sz="1400" dirty="0">
                <a:hlinkClick r:id="rId3"/>
              </a:rPr>
              <a:t>/sample</a:t>
            </a:r>
            <a:r>
              <a:rPr kumimoji="1" lang="en-US" altLang="ja-JP" sz="1400" dirty="0"/>
              <a:t>”</a:t>
            </a:r>
            <a:br>
              <a:rPr kumimoji="1" lang="en-US" altLang="ja-JP" sz="1400" dirty="0"/>
            </a:br>
            <a:r>
              <a:rPr kumimoji="1" lang="ja-JP" altLang="en-US" sz="1400" dirty="0"/>
              <a:t>を叩いてみよう</a:t>
            </a:r>
            <a:endParaRPr kumimoji="1" lang="en-US" altLang="ja-JP" sz="1400" dirty="0"/>
          </a:p>
        </p:txBody>
      </p:sp>
      <p:sp>
        <p:nvSpPr>
          <p:cNvPr id="16" name="テキスト ボックス 15">
            <a:extLst>
              <a:ext uri="{FF2B5EF4-FFF2-40B4-BE49-F238E27FC236}">
                <a16:creationId xmlns:a16="http://schemas.microsoft.com/office/drawing/2014/main" id="{4E88C481-543D-45E2-BEA1-E26FC333741F}"/>
              </a:ext>
            </a:extLst>
          </p:cNvPr>
          <p:cNvSpPr txBox="1"/>
          <p:nvPr/>
        </p:nvSpPr>
        <p:spPr>
          <a:xfrm>
            <a:off x="4323524" y="3140866"/>
            <a:ext cx="4301177" cy="1169551"/>
          </a:xfrm>
          <a:prstGeom prst="rect">
            <a:avLst/>
          </a:prstGeom>
          <a:noFill/>
        </p:spPr>
        <p:txBody>
          <a:bodyPr wrap="none" rtlCol="0">
            <a:spAutoFit/>
          </a:bodyPr>
          <a:lstStyle/>
          <a:p>
            <a:pPr marL="342900" indent="-342900">
              <a:buFont typeface="+mj-lt"/>
              <a:buAutoNum type="arabicPeriod"/>
            </a:pPr>
            <a:r>
              <a:rPr lang="en-US" altLang="ja-JP" sz="1400" dirty="0"/>
              <a:t>Get(int id)</a:t>
            </a:r>
            <a:r>
              <a:rPr lang="ja-JP" altLang="en-US" sz="1400" dirty="0"/>
              <a:t>にブレークポイントを置いてみよう</a:t>
            </a:r>
            <a:endParaRPr lang="en-US" altLang="ja-JP" sz="1400" dirty="0"/>
          </a:p>
          <a:p>
            <a:pPr marL="342900" indent="-342900">
              <a:buFont typeface="+mj-lt"/>
              <a:buAutoNum type="arabicPeriod"/>
            </a:pPr>
            <a:r>
              <a:rPr kumimoji="1" lang="en-US" altLang="ja-JP" sz="1400" dirty="0"/>
              <a:t>F5</a:t>
            </a:r>
            <a:r>
              <a:rPr kumimoji="1" lang="ja-JP" altLang="en-US" sz="1400" dirty="0"/>
              <a:t>プッシュ！</a:t>
            </a:r>
            <a:endParaRPr kumimoji="1" lang="en-US" altLang="ja-JP" sz="1400" dirty="0"/>
          </a:p>
          <a:p>
            <a:pPr marL="342900" indent="-342900">
              <a:buFont typeface="+mj-lt"/>
              <a:buAutoNum type="arabicPeriod"/>
            </a:pPr>
            <a:r>
              <a:rPr kumimoji="1" lang="en-US" altLang="ja-JP" sz="1400" dirty="0"/>
              <a:t>Chrome</a:t>
            </a:r>
            <a:r>
              <a:rPr kumimoji="1" lang="ja-JP" altLang="en-US" sz="1400" dirty="0"/>
              <a:t>から</a:t>
            </a:r>
            <a:br>
              <a:rPr kumimoji="1" lang="en-US" altLang="ja-JP" sz="1400" dirty="0"/>
            </a:br>
            <a:r>
              <a:rPr kumimoji="1" lang="en-US" altLang="ja-JP" sz="1400" dirty="0"/>
              <a:t>”</a:t>
            </a:r>
            <a:r>
              <a:rPr lang="en-US" altLang="ja-JP" sz="1400" dirty="0">
                <a:hlinkClick r:id="rId4"/>
              </a:rPr>
              <a:t> https://localhost:44328/</a:t>
            </a:r>
            <a:r>
              <a:rPr lang="en-US" altLang="ja-JP" sz="1400" dirty="0" err="1">
                <a:hlinkClick r:id="rId4"/>
              </a:rPr>
              <a:t>api</a:t>
            </a:r>
            <a:r>
              <a:rPr lang="en-US" altLang="ja-JP" sz="1400" dirty="0">
                <a:hlinkClick r:id="rId4"/>
              </a:rPr>
              <a:t>/sample/1</a:t>
            </a:r>
            <a:r>
              <a:rPr kumimoji="1" lang="en-US" altLang="ja-JP" sz="1400" dirty="0"/>
              <a:t>”</a:t>
            </a:r>
            <a:br>
              <a:rPr kumimoji="1" lang="en-US" altLang="ja-JP" sz="1400" dirty="0"/>
            </a:br>
            <a:r>
              <a:rPr kumimoji="1" lang="ja-JP" altLang="en-US" sz="1400" dirty="0"/>
              <a:t>を叩いてみよう</a:t>
            </a:r>
            <a:endParaRPr kumimoji="1" lang="en-US" altLang="ja-JP" sz="1400" dirty="0"/>
          </a:p>
        </p:txBody>
      </p:sp>
    </p:spTree>
    <p:extLst>
      <p:ext uri="{BB962C8B-B14F-4D97-AF65-F5344CB8AC3E}">
        <p14:creationId xmlns:p14="http://schemas.microsoft.com/office/powerpoint/2010/main" val="2144463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40" y="921771"/>
            <a:ext cx="5774082"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サーバーサイドでやりたいこと</a:t>
            </a:r>
            <a:endParaRPr lang="en-US" altLang="ja-JP" sz="3000" dirty="0"/>
          </a:p>
        </p:txBody>
      </p:sp>
      <p:sp>
        <p:nvSpPr>
          <p:cNvPr id="9" name="コンテンツ プレースホルダー 8">
            <a:extLst>
              <a:ext uri="{FF2B5EF4-FFF2-40B4-BE49-F238E27FC236}">
                <a16:creationId xmlns:a16="http://schemas.microsoft.com/office/drawing/2014/main" id="{BD77EB3A-CBC4-476B-B684-A0816CC6E017}"/>
              </a:ext>
            </a:extLst>
          </p:cNvPr>
          <p:cNvSpPr txBox="1">
            <a:spLocks/>
          </p:cNvSpPr>
          <p:nvPr/>
        </p:nvSpPr>
        <p:spPr>
          <a:xfrm>
            <a:off x="1056249" y="1852491"/>
            <a:ext cx="6767769" cy="153226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457200" indent="-457200">
              <a:buFont typeface="+mj-lt"/>
              <a:buAutoNum type="arabicPeriod"/>
            </a:pPr>
            <a:r>
              <a:rPr lang="ja-JP" altLang="en-US" dirty="0"/>
              <a:t>コンテンツ情報の一覧を返す</a:t>
            </a:r>
            <a:endParaRPr lang="en-US" altLang="ja-JP" dirty="0"/>
          </a:p>
          <a:p>
            <a:pPr marL="1200150" lvl="1" indent="-457200">
              <a:buFont typeface="+mj-lt"/>
              <a:buAutoNum type="arabicPeriod"/>
            </a:pPr>
            <a:r>
              <a:rPr lang="en-US" altLang="ja-JP" dirty="0"/>
              <a:t>DB</a:t>
            </a:r>
            <a:r>
              <a:rPr lang="ja-JP" altLang="en-US" dirty="0"/>
              <a:t>上のコンテンツ一覧をすべて返します</a:t>
            </a:r>
            <a:endParaRPr lang="en-US" altLang="ja-JP" dirty="0"/>
          </a:p>
          <a:p>
            <a:pPr marL="457200" indent="-457200">
              <a:buFont typeface="+mj-lt"/>
              <a:buAutoNum type="arabicPeriod"/>
            </a:pPr>
            <a:r>
              <a:rPr lang="en-US" altLang="ja-JP" dirty="0"/>
              <a:t>Audio</a:t>
            </a:r>
            <a:r>
              <a:rPr lang="ja-JP" altLang="en-US" dirty="0"/>
              <a:t>ファイルを返す</a:t>
            </a:r>
            <a:endParaRPr lang="en-US" altLang="ja-JP" dirty="0"/>
          </a:p>
          <a:p>
            <a:pPr marL="1200150" lvl="1" indent="-457200">
              <a:buFont typeface="+mj-lt"/>
              <a:buAutoNum type="arabicPeriod"/>
            </a:pPr>
            <a:r>
              <a:rPr lang="ja-JP" altLang="en-US" dirty="0"/>
              <a:t>要求されたサーバー上の</a:t>
            </a:r>
            <a:r>
              <a:rPr lang="en-US" altLang="ja-JP" dirty="0"/>
              <a:t>mp3</a:t>
            </a:r>
            <a:r>
              <a:rPr lang="ja-JP" altLang="en-US" dirty="0"/>
              <a:t>ファイルを返す</a:t>
            </a:r>
            <a:endParaRPr lang="en-US" altLang="ja-JP" dirty="0"/>
          </a:p>
        </p:txBody>
      </p:sp>
      <p:sp>
        <p:nvSpPr>
          <p:cNvPr id="2" name="正方形/長方形 1">
            <a:extLst>
              <a:ext uri="{FF2B5EF4-FFF2-40B4-BE49-F238E27FC236}">
                <a16:creationId xmlns:a16="http://schemas.microsoft.com/office/drawing/2014/main" id="{B571572A-1E50-4EA7-B3BD-89FD8B7B6FEF}"/>
              </a:ext>
            </a:extLst>
          </p:cNvPr>
          <p:cNvSpPr/>
          <p:nvPr/>
        </p:nvSpPr>
        <p:spPr>
          <a:xfrm>
            <a:off x="973394" y="1852491"/>
            <a:ext cx="5774082" cy="66211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77D1369-7292-48A2-A654-73C8AB5ABB93}"/>
              </a:ext>
            </a:extLst>
          </p:cNvPr>
          <p:cNvSpPr txBox="1"/>
          <p:nvPr/>
        </p:nvSpPr>
        <p:spPr>
          <a:xfrm>
            <a:off x="6726225" y="2060435"/>
            <a:ext cx="2053767" cy="246221"/>
          </a:xfrm>
          <a:prstGeom prst="rect">
            <a:avLst/>
          </a:prstGeom>
          <a:noFill/>
        </p:spPr>
        <p:txBody>
          <a:bodyPr wrap="none" rtlCol="0">
            <a:spAutoFit/>
          </a:bodyPr>
          <a:lstStyle/>
          <a:p>
            <a:r>
              <a:rPr lang="en-US" altLang="ja-JP" sz="1000" dirty="0"/>
              <a:t>&lt;-</a:t>
            </a:r>
            <a:r>
              <a:rPr lang="ja-JP" altLang="en-US" sz="1000" dirty="0"/>
              <a:t> こっちからやってきましょう</a:t>
            </a:r>
            <a:endParaRPr kumimoji="1" lang="ja-JP" altLang="en-US" sz="1000" dirty="0"/>
          </a:p>
        </p:txBody>
      </p:sp>
    </p:spTree>
    <p:extLst>
      <p:ext uri="{BB962C8B-B14F-4D97-AF65-F5344CB8AC3E}">
        <p14:creationId xmlns:p14="http://schemas.microsoft.com/office/powerpoint/2010/main" val="20551083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31516"/>
            <a:ext cx="6300737"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アクセスの準備をしましょう①</a:t>
            </a:r>
            <a:endParaRPr lang="en-US" altLang="ja-JP" sz="3000" dirty="0"/>
          </a:p>
        </p:txBody>
      </p:sp>
      <p:sp>
        <p:nvSpPr>
          <p:cNvPr id="5" name="テキスト ボックス 4">
            <a:extLst>
              <a:ext uri="{FF2B5EF4-FFF2-40B4-BE49-F238E27FC236}">
                <a16:creationId xmlns:a16="http://schemas.microsoft.com/office/drawing/2014/main" id="{1A4B3308-0E23-4B68-8A29-35725F610C25}"/>
              </a:ext>
            </a:extLst>
          </p:cNvPr>
          <p:cNvSpPr txBox="1"/>
          <p:nvPr/>
        </p:nvSpPr>
        <p:spPr>
          <a:xfrm>
            <a:off x="1150374" y="1902267"/>
            <a:ext cx="4352217" cy="369332"/>
          </a:xfrm>
          <a:prstGeom prst="rect">
            <a:avLst/>
          </a:prstGeom>
          <a:noFill/>
        </p:spPr>
        <p:txBody>
          <a:bodyPr wrap="none" rtlCol="0">
            <a:spAutoFit/>
          </a:bodyPr>
          <a:lstStyle/>
          <a:p>
            <a:r>
              <a:rPr kumimoji="1" lang="ja-JP" altLang="en-US" dirty="0"/>
              <a:t>使用するライブラリ</a:t>
            </a:r>
            <a:r>
              <a:rPr kumimoji="1" lang="en-US" altLang="ja-JP" dirty="0"/>
              <a:t>: </a:t>
            </a:r>
            <a:r>
              <a:rPr kumimoji="1" lang="en-US" altLang="ja-JP" dirty="0" err="1"/>
              <a:t>EntityFramework</a:t>
            </a:r>
            <a:endParaRPr kumimoji="1" lang="ja-JP" altLang="en-US" dirty="0"/>
          </a:p>
        </p:txBody>
      </p:sp>
      <p:sp>
        <p:nvSpPr>
          <p:cNvPr id="8" name="テキスト ボックス 7">
            <a:extLst>
              <a:ext uri="{FF2B5EF4-FFF2-40B4-BE49-F238E27FC236}">
                <a16:creationId xmlns:a16="http://schemas.microsoft.com/office/drawing/2014/main" id="{97172F70-09FC-4F5B-B1D6-5AA962AE0273}"/>
              </a:ext>
            </a:extLst>
          </p:cNvPr>
          <p:cNvSpPr txBox="1"/>
          <p:nvPr/>
        </p:nvSpPr>
        <p:spPr>
          <a:xfrm>
            <a:off x="1150373" y="2443280"/>
            <a:ext cx="7438255" cy="646331"/>
          </a:xfrm>
          <a:prstGeom prst="rect">
            <a:avLst/>
          </a:prstGeom>
          <a:noFill/>
        </p:spPr>
        <p:txBody>
          <a:bodyPr wrap="none" rtlCol="0">
            <a:spAutoFit/>
          </a:bodyPr>
          <a:lstStyle/>
          <a:p>
            <a:r>
              <a:rPr kumimoji="1" lang="en-US" altLang="ja-JP" dirty="0"/>
              <a:t>DB</a:t>
            </a:r>
            <a:r>
              <a:rPr kumimoji="1" lang="ja-JP" altLang="en-US" dirty="0"/>
              <a:t>の定義からデータアクセスのクラスを自動生成することが出来ます</a:t>
            </a:r>
            <a:br>
              <a:rPr kumimoji="1" lang="en-US" altLang="ja-JP" dirty="0"/>
            </a:br>
            <a:r>
              <a:rPr kumimoji="1" lang="ja-JP" altLang="en-US" dirty="0"/>
              <a:t>コマンド</a:t>
            </a:r>
            <a:r>
              <a:rPr kumimoji="1" lang="en-US" altLang="ja-JP" dirty="0"/>
              <a:t>1</a:t>
            </a:r>
            <a:r>
              <a:rPr kumimoji="1" lang="ja-JP" altLang="en-US" dirty="0" err="1"/>
              <a:t>つで</a:t>
            </a:r>
            <a:r>
              <a:rPr kumimoji="1" lang="ja-JP" altLang="en-US" dirty="0"/>
              <a:t>可能なのでやってみましょう</a:t>
            </a:r>
          </a:p>
        </p:txBody>
      </p:sp>
    </p:spTree>
    <p:extLst>
      <p:ext uri="{BB962C8B-B14F-4D97-AF65-F5344CB8AC3E}">
        <p14:creationId xmlns:p14="http://schemas.microsoft.com/office/powerpoint/2010/main" val="23745600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31516"/>
            <a:ext cx="6300737"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アクセスの準備をしましょう①</a:t>
            </a:r>
            <a:endParaRPr lang="en-US" altLang="ja-JP" sz="3000" dirty="0"/>
          </a:p>
        </p:txBody>
      </p:sp>
      <p:sp>
        <p:nvSpPr>
          <p:cNvPr id="6" name="テキスト ボックス 5">
            <a:extLst>
              <a:ext uri="{FF2B5EF4-FFF2-40B4-BE49-F238E27FC236}">
                <a16:creationId xmlns:a16="http://schemas.microsoft.com/office/drawing/2014/main" id="{453CF458-A549-4441-9936-2A2C8A235A91}"/>
              </a:ext>
            </a:extLst>
          </p:cNvPr>
          <p:cNvSpPr txBox="1"/>
          <p:nvPr/>
        </p:nvSpPr>
        <p:spPr>
          <a:xfrm>
            <a:off x="5067401" y="1423701"/>
            <a:ext cx="4122219" cy="1938992"/>
          </a:xfrm>
          <a:prstGeom prst="rect">
            <a:avLst/>
          </a:prstGeom>
          <a:noFill/>
        </p:spPr>
        <p:txBody>
          <a:bodyPr wrap="none" rtlCol="0">
            <a:spAutoFit/>
          </a:bodyPr>
          <a:lstStyle/>
          <a:p>
            <a:pPr marL="342900" indent="-342900">
              <a:buFont typeface="+mj-lt"/>
              <a:buAutoNum type="arabicPeriod"/>
            </a:pPr>
            <a:r>
              <a:rPr kumimoji="1" lang="ja-JP" altLang="en-US" sz="1200" dirty="0"/>
              <a:t>プロジェクトを右クリック</a:t>
            </a:r>
            <a:endParaRPr kumimoji="1" lang="en-US" altLang="ja-JP" sz="1200" dirty="0"/>
          </a:p>
          <a:p>
            <a:pPr marL="342900" indent="-342900">
              <a:buFont typeface="+mj-lt"/>
              <a:buAutoNum type="arabicPeriod"/>
            </a:pPr>
            <a:r>
              <a:rPr kumimoji="1" lang="en-US" altLang="ja-JP" sz="1200" dirty="0"/>
              <a:t>Manage NuGet Packages</a:t>
            </a:r>
            <a:r>
              <a:rPr lang="ja-JP" altLang="en-US" sz="1200" dirty="0"/>
              <a:t>をクリック</a:t>
            </a:r>
            <a:endParaRPr lang="en-US" altLang="ja-JP" sz="1200" dirty="0"/>
          </a:p>
          <a:p>
            <a:pPr marL="342900" indent="-342900">
              <a:buFont typeface="+mj-lt"/>
              <a:buAutoNum type="arabicPeriod"/>
            </a:pPr>
            <a:r>
              <a:rPr kumimoji="1" lang="en-US" altLang="ja-JP" sz="1200" dirty="0"/>
              <a:t>Browse</a:t>
            </a:r>
            <a:r>
              <a:rPr kumimoji="1" lang="ja-JP" altLang="en-US" sz="1200" dirty="0"/>
              <a:t>タブから以下の</a:t>
            </a:r>
            <a:r>
              <a:rPr kumimoji="1" lang="en-US" altLang="ja-JP" sz="1200" dirty="0"/>
              <a:t>3</a:t>
            </a:r>
            <a:r>
              <a:rPr kumimoji="1" lang="ja-JP" altLang="en-US" sz="1200" dirty="0" err="1"/>
              <a:t>つを</a:t>
            </a:r>
            <a:r>
              <a:rPr kumimoji="1" lang="ja-JP" altLang="en-US" sz="1200" dirty="0"/>
              <a:t>インストール</a:t>
            </a:r>
            <a:endParaRPr kumimoji="1" lang="en-US" altLang="ja-JP" sz="1200" dirty="0"/>
          </a:p>
          <a:p>
            <a:pPr marL="800100" lvl="1" indent="-342900">
              <a:buFont typeface="+mj-lt"/>
              <a:buAutoNum type="arabicPeriod"/>
            </a:pPr>
            <a:r>
              <a:rPr lang="en-US" altLang="ja-JP" sz="1200" dirty="0" err="1"/>
              <a:t>Microsoft.EntityFrameworkCore</a:t>
            </a:r>
            <a:endParaRPr lang="en-US" altLang="ja-JP" sz="1200" dirty="0"/>
          </a:p>
          <a:p>
            <a:pPr marL="800100" lvl="1" indent="-342900">
              <a:buFont typeface="+mj-lt"/>
              <a:buAutoNum type="arabicPeriod"/>
            </a:pPr>
            <a:r>
              <a:rPr lang="en-US" altLang="ja-JP" sz="1200" dirty="0" err="1"/>
              <a:t>Microsoft.EntityFrameworkCore.Design</a:t>
            </a:r>
            <a:endParaRPr lang="en-US" altLang="ja-JP" sz="1200" dirty="0"/>
          </a:p>
          <a:p>
            <a:pPr marL="800100" lvl="1" indent="-342900">
              <a:buFont typeface="+mj-lt"/>
              <a:buAutoNum type="arabicPeriod"/>
            </a:pPr>
            <a:r>
              <a:rPr lang="en-US" altLang="ja-JP" sz="1200" dirty="0" err="1"/>
              <a:t>Microsoft.EntityFrameworkCore.SqlServer</a:t>
            </a:r>
            <a:endParaRPr lang="en-US" altLang="ja-JP" sz="1200" dirty="0"/>
          </a:p>
          <a:p>
            <a:pPr marL="800100" lvl="1" indent="-342900">
              <a:buFont typeface="+mj-lt"/>
              <a:buAutoNum type="arabicPeriod"/>
            </a:pPr>
            <a:r>
              <a:rPr lang="en-US" altLang="ja-JP" sz="1200" dirty="0"/>
              <a:t>M</a:t>
            </a:r>
          </a:p>
          <a:p>
            <a:pPr marL="800100" lvl="1" indent="-342900">
              <a:buFont typeface="+mj-lt"/>
              <a:buAutoNum type="arabicPeriod"/>
            </a:pPr>
            <a:r>
              <a:rPr lang="en-US" altLang="ja-JP" sz="1200" dirty="0" err="1"/>
              <a:t>Microsoft.EntityFrameworkCore.SqlServer</a:t>
            </a:r>
            <a:endParaRPr lang="en-US" altLang="ja-JP" sz="1200" dirty="0"/>
          </a:p>
          <a:p>
            <a:pPr marL="342900" indent="-342900">
              <a:buFont typeface="+mj-lt"/>
              <a:buAutoNum type="arabicPeriod"/>
            </a:pPr>
            <a:r>
              <a:rPr lang="ja-JP" altLang="en-US" sz="1200" dirty="0"/>
              <a:t>プロジェクトを</a:t>
            </a:r>
            <a:r>
              <a:rPr lang="en-US" altLang="ja-JP" sz="1200" dirty="0"/>
              <a:t>Rebuild</a:t>
            </a:r>
            <a:r>
              <a:rPr lang="ja-JP" altLang="en-US" sz="1200" dirty="0"/>
              <a:t>します</a:t>
            </a:r>
            <a:br>
              <a:rPr lang="en-US" altLang="ja-JP" sz="1200" dirty="0"/>
            </a:br>
            <a:endParaRPr kumimoji="1" lang="ja-JP" altLang="en-US" sz="1200" dirty="0"/>
          </a:p>
        </p:txBody>
      </p:sp>
      <p:pic>
        <p:nvPicPr>
          <p:cNvPr id="11" name="図 10">
            <a:extLst>
              <a:ext uri="{FF2B5EF4-FFF2-40B4-BE49-F238E27FC236}">
                <a16:creationId xmlns:a16="http://schemas.microsoft.com/office/drawing/2014/main" id="{552376B1-6319-45CB-9C07-35746FCD8A2E}"/>
              </a:ext>
            </a:extLst>
          </p:cNvPr>
          <p:cNvPicPr>
            <a:picLocks noChangeAspect="1"/>
          </p:cNvPicPr>
          <p:nvPr/>
        </p:nvPicPr>
        <p:blipFill>
          <a:blip r:embed="rId2"/>
          <a:stretch>
            <a:fillRect/>
          </a:stretch>
        </p:blipFill>
        <p:spPr>
          <a:xfrm>
            <a:off x="116037" y="2242077"/>
            <a:ext cx="2540836" cy="2558200"/>
          </a:xfrm>
          <a:prstGeom prst="rect">
            <a:avLst/>
          </a:prstGeom>
        </p:spPr>
      </p:pic>
      <p:sp>
        <p:nvSpPr>
          <p:cNvPr id="12" name="正方形/長方形 11">
            <a:extLst>
              <a:ext uri="{FF2B5EF4-FFF2-40B4-BE49-F238E27FC236}">
                <a16:creationId xmlns:a16="http://schemas.microsoft.com/office/drawing/2014/main" id="{F33016FE-C41E-4AED-A652-E20E75442E1D}"/>
              </a:ext>
            </a:extLst>
          </p:cNvPr>
          <p:cNvSpPr/>
          <p:nvPr/>
        </p:nvSpPr>
        <p:spPr>
          <a:xfrm>
            <a:off x="176981" y="3443748"/>
            <a:ext cx="1843548" cy="15485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4AC05826-6FB0-498F-864C-9B75DF305649}"/>
              </a:ext>
            </a:extLst>
          </p:cNvPr>
          <p:cNvPicPr>
            <a:picLocks noChangeAspect="1"/>
          </p:cNvPicPr>
          <p:nvPr/>
        </p:nvPicPr>
        <p:blipFill>
          <a:blip r:embed="rId3"/>
          <a:stretch>
            <a:fillRect/>
          </a:stretch>
        </p:blipFill>
        <p:spPr>
          <a:xfrm>
            <a:off x="2873065" y="3178277"/>
            <a:ext cx="2568322" cy="1598357"/>
          </a:xfrm>
          <a:prstGeom prst="rect">
            <a:avLst/>
          </a:prstGeom>
        </p:spPr>
      </p:pic>
      <p:sp>
        <p:nvSpPr>
          <p:cNvPr id="15" name="テキスト ボックス 14">
            <a:extLst>
              <a:ext uri="{FF2B5EF4-FFF2-40B4-BE49-F238E27FC236}">
                <a16:creationId xmlns:a16="http://schemas.microsoft.com/office/drawing/2014/main" id="{2FED1F9A-CB2C-4368-8226-585E670A59D1}"/>
              </a:ext>
            </a:extLst>
          </p:cNvPr>
          <p:cNvSpPr txBox="1"/>
          <p:nvPr/>
        </p:nvSpPr>
        <p:spPr>
          <a:xfrm>
            <a:off x="1690016" y="1331118"/>
            <a:ext cx="5029200" cy="276999"/>
          </a:xfrm>
          <a:prstGeom prst="rect">
            <a:avLst/>
          </a:prstGeom>
          <a:noFill/>
        </p:spPr>
        <p:txBody>
          <a:bodyPr wrap="square" rtlCol="0">
            <a:spAutoFit/>
          </a:bodyPr>
          <a:lstStyle/>
          <a:p>
            <a:r>
              <a:rPr kumimoji="1" lang="ja-JP" altLang="en-US" sz="1200" dirty="0"/>
              <a:t>ライブラリのインストールをしていきます</a:t>
            </a:r>
          </a:p>
        </p:txBody>
      </p:sp>
    </p:spTree>
    <p:extLst>
      <p:ext uri="{BB962C8B-B14F-4D97-AF65-F5344CB8AC3E}">
        <p14:creationId xmlns:p14="http://schemas.microsoft.com/office/powerpoint/2010/main" val="3382513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アクセスの準備をしましょう②</a:t>
            </a:r>
            <a:endParaRPr lang="en-US" altLang="ja-JP" sz="3000" dirty="0"/>
          </a:p>
        </p:txBody>
      </p:sp>
      <p:pic>
        <p:nvPicPr>
          <p:cNvPr id="4" name="図 3">
            <a:extLst>
              <a:ext uri="{FF2B5EF4-FFF2-40B4-BE49-F238E27FC236}">
                <a16:creationId xmlns:a16="http://schemas.microsoft.com/office/drawing/2014/main" id="{B5D6AFA6-51B9-4C32-A05F-D75C5A0E048B}"/>
              </a:ext>
            </a:extLst>
          </p:cNvPr>
          <p:cNvPicPr>
            <a:picLocks noChangeAspect="1"/>
          </p:cNvPicPr>
          <p:nvPr/>
        </p:nvPicPr>
        <p:blipFill>
          <a:blip r:embed="rId2"/>
          <a:stretch>
            <a:fillRect/>
          </a:stretch>
        </p:blipFill>
        <p:spPr>
          <a:xfrm>
            <a:off x="350370" y="1687404"/>
            <a:ext cx="4701559" cy="2426169"/>
          </a:xfrm>
          <a:prstGeom prst="rect">
            <a:avLst/>
          </a:prstGeom>
        </p:spPr>
      </p:pic>
      <p:sp>
        <p:nvSpPr>
          <p:cNvPr id="6" name="正方形/長方形 5">
            <a:extLst>
              <a:ext uri="{FF2B5EF4-FFF2-40B4-BE49-F238E27FC236}">
                <a16:creationId xmlns:a16="http://schemas.microsoft.com/office/drawing/2014/main" id="{25E1F50F-A646-4638-AA25-1D5003085832}"/>
              </a:ext>
            </a:extLst>
          </p:cNvPr>
          <p:cNvSpPr/>
          <p:nvPr/>
        </p:nvSpPr>
        <p:spPr>
          <a:xfrm>
            <a:off x="2389237" y="3619443"/>
            <a:ext cx="1135627" cy="14877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D2ECFD9-BECE-4254-A5E0-959F08AF4190}"/>
              </a:ext>
            </a:extLst>
          </p:cNvPr>
          <p:cNvSpPr txBox="1"/>
          <p:nvPr/>
        </p:nvSpPr>
        <p:spPr>
          <a:xfrm>
            <a:off x="5059301" y="1223066"/>
            <a:ext cx="3951961" cy="3600986"/>
          </a:xfrm>
          <a:prstGeom prst="rect">
            <a:avLst/>
          </a:prstGeom>
          <a:noFill/>
        </p:spPr>
        <p:txBody>
          <a:bodyPr wrap="square" rtlCol="0">
            <a:spAutoFit/>
          </a:bodyPr>
          <a:lstStyle/>
          <a:p>
            <a:pPr marL="342900" indent="-342900">
              <a:buFont typeface="+mj-lt"/>
              <a:buAutoNum type="arabicPeriod"/>
            </a:pPr>
            <a:r>
              <a:rPr kumimoji="1" lang="ja-JP" altLang="en-US" sz="1200" dirty="0"/>
              <a:t>プロジェクトの</a:t>
            </a:r>
            <a:r>
              <a:rPr kumimoji="1" lang="en-US" altLang="ja-JP" sz="1200" dirty="0"/>
              <a:t>root</a:t>
            </a:r>
            <a:r>
              <a:rPr kumimoji="1" lang="ja-JP" altLang="en-US" sz="1200" dirty="0"/>
              <a:t>にフォルダを追加</a:t>
            </a:r>
            <a:br>
              <a:rPr kumimoji="1" lang="en-US" altLang="ja-JP" sz="1200" dirty="0"/>
            </a:br>
            <a:r>
              <a:rPr kumimoji="1" lang="ja-JP" altLang="en-US" sz="1200" dirty="0"/>
              <a:t>フォルダ名</a:t>
            </a:r>
            <a:r>
              <a:rPr kumimoji="1" lang="en-US" altLang="ja-JP" sz="1200" dirty="0"/>
              <a:t>: Models</a:t>
            </a:r>
          </a:p>
          <a:p>
            <a:pPr marL="342900" indent="-342900">
              <a:buFont typeface="+mj-lt"/>
              <a:buAutoNum type="arabicPeriod"/>
            </a:pPr>
            <a:endParaRPr kumimoji="1" lang="en-US" altLang="ja-JP" sz="1200" dirty="0"/>
          </a:p>
          <a:p>
            <a:pPr marL="342900" indent="-342900">
              <a:buFont typeface="+mj-lt"/>
              <a:buAutoNum type="arabicPeriod"/>
            </a:pPr>
            <a:r>
              <a:rPr lang="en-US" altLang="ja-JP" sz="1200" dirty="0" err="1"/>
              <a:t>VisualStudio</a:t>
            </a:r>
            <a:r>
              <a:rPr lang="ja-JP" altLang="en-US" sz="1200" dirty="0"/>
              <a:t>上部から</a:t>
            </a:r>
            <a:br>
              <a:rPr lang="en-US" altLang="ja-JP" sz="1200" dirty="0"/>
            </a:br>
            <a:r>
              <a:rPr lang="ja-JP" altLang="en-US" sz="1200" dirty="0"/>
              <a:t>ツール </a:t>
            </a:r>
            <a:r>
              <a:rPr lang="en-US" altLang="ja-JP" sz="1200" dirty="0"/>
              <a:t>-&gt; </a:t>
            </a:r>
            <a:r>
              <a:rPr lang="en-US" altLang="ja-JP" sz="1200" dirty="0" err="1"/>
              <a:t>CommandLine</a:t>
            </a:r>
            <a:r>
              <a:rPr lang="en-US" altLang="ja-JP" sz="1200" dirty="0"/>
              <a:t> -&gt; </a:t>
            </a:r>
            <a:r>
              <a:rPr lang="en-US" altLang="ja-JP" sz="1200" dirty="0" err="1"/>
              <a:t>powershell</a:t>
            </a:r>
            <a:r>
              <a:rPr lang="ja-JP" altLang="en-US" sz="1200" dirty="0"/>
              <a:t>を開く</a:t>
            </a:r>
            <a:endParaRPr lang="en-US" altLang="ja-JP" sz="1200" dirty="0"/>
          </a:p>
          <a:p>
            <a:pPr marL="342900" indent="-342900">
              <a:buFont typeface="+mj-lt"/>
              <a:buAutoNum type="arabicPeriod"/>
            </a:pPr>
            <a:endParaRPr lang="en-US" altLang="ja-JP" sz="1200" dirty="0"/>
          </a:p>
          <a:p>
            <a:pPr marL="342900" indent="-342900">
              <a:buFont typeface="+mj-lt"/>
              <a:buAutoNum type="arabicPeriod"/>
            </a:pPr>
            <a:r>
              <a:rPr lang="ja-JP" altLang="en-US" sz="1200" dirty="0"/>
              <a:t>以下を入力</a:t>
            </a:r>
            <a:br>
              <a:rPr lang="en-US" altLang="ja-JP" sz="1200" dirty="0"/>
            </a:br>
            <a:r>
              <a:rPr lang="en-US" altLang="ja-JP" sz="1200" dirty="0"/>
              <a:t>cd ./</a:t>
            </a:r>
            <a:r>
              <a:rPr lang="ja-JP" altLang="en-US" sz="1200" dirty="0"/>
              <a:t>作成した</a:t>
            </a:r>
            <a:r>
              <a:rPr lang="en-US" altLang="ja-JP" sz="1200" dirty="0"/>
              <a:t>Project</a:t>
            </a:r>
            <a:r>
              <a:rPr lang="ja-JP" altLang="en-US" sz="1200" dirty="0"/>
              <a:t>名</a:t>
            </a:r>
            <a:endParaRPr lang="en-US" altLang="ja-JP" sz="1200" dirty="0"/>
          </a:p>
          <a:p>
            <a:pPr marL="342900" indent="-342900">
              <a:buFont typeface="+mj-lt"/>
              <a:buAutoNum type="arabicPeriod"/>
            </a:pPr>
            <a:endParaRPr lang="en-US" altLang="ja-JP" sz="1200" dirty="0"/>
          </a:p>
          <a:p>
            <a:pPr marL="342900" indent="-342900">
              <a:buFont typeface="+mj-lt"/>
              <a:buAutoNum type="arabicPeriod"/>
            </a:pPr>
            <a:r>
              <a:rPr kumimoji="1" lang="ja-JP" altLang="en-US" sz="1200" dirty="0"/>
              <a:t>以下を入力</a:t>
            </a:r>
            <a:br>
              <a:rPr kumimoji="1" lang="en-US" altLang="ja-JP" sz="1200" dirty="0"/>
            </a:br>
            <a:br>
              <a:rPr lang="en-US" altLang="ja-JP" sz="1200" dirty="0"/>
            </a:br>
            <a:r>
              <a:rPr lang="en-US" altLang="ja-JP" sz="1200" dirty="0"/>
              <a:t>dotnet </a:t>
            </a:r>
            <a:r>
              <a:rPr lang="en-US" altLang="ja-JP" sz="1200" dirty="0" err="1"/>
              <a:t>ef</a:t>
            </a:r>
            <a:r>
              <a:rPr lang="en-US" altLang="ja-JP" sz="1200" dirty="0"/>
              <a:t> </a:t>
            </a:r>
            <a:r>
              <a:rPr lang="en-US" altLang="ja-JP" sz="1200" dirty="0" err="1"/>
              <a:t>dbcontext</a:t>
            </a:r>
            <a:r>
              <a:rPr lang="en-US" altLang="ja-JP" sz="1200" dirty="0"/>
              <a:t> scaffold “Server=</a:t>
            </a:r>
            <a:r>
              <a:rPr lang="ja-JP" altLang="en-US" sz="1200" dirty="0">
                <a:solidFill>
                  <a:srgbClr val="FF0000"/>
                </a:solidFill>
              </a:rPr>
              <a:t>自身の</a:t>
            </a:r>
            <a:r>
              <a:rPr lang="en-US" altLang="ja-JP" sz="1200" dirty="0" err="1">
                <a:solidFill>
                  <a:srgbClr val="FF0000"/>
                </a:solidFill>
              </a:rPr>
              <a:t>SQLServer</a:t>
            </a:r>
            <a:r>
              <a:rPr lang="ja-JP" altLang="en-US" sz="1200" dirty="0">
                <a:solidFill>
                  <a:srgbClr val="FF0000"/>
                </a:solidFill>
              </a:rPr>
              <a:t>インスタンス名</a:t>
            </a:r>
            <a:r>
              <a:rPr lang="en-US" altLang="ja-JP" sz="1200" dirty="0"/>
              <a:t>;Database=</a:t>
            </a:r>
            <a:r>
              <a:rPr lang="en-US" altLang="ja-JP" sz="1200" dirty="0" err="1"/>
              <a:t>SoundServiceApi;persist</a:t>
            </a:r>
            <a:r>
              <a:rPr lang="en-US" altLang="ja-JP" sz="1200" dirty="0"/>
              <a:t> security info=</a:t>
            </a:r>
            <a:r>
              <a:rPr lang="en-US" altLang="ja-JP" sz="1200" dirty="0" err="1"/>
              <a:t>True;user</a:t>
            </a:r>
            <a:r>
              <a:rPr lang="en-US" altLang="ja-JP" sz="1200" dirty="0"/>
              <a:t> id=</a:t>
            </a:r>
            <a:r>
              <a:rPr lang="en-US" altLang="ja-JP" sz="1200" dirty="0" err="1"/>
              <a:t>sa;password</a:t>
            </a:r>
            <a:r>
              <a:rPr lang="en-US" altLang="ja-JP" sz="1200" dirty="0"/>
              <a:t>=</a:t>
            </a:r>
            <a:r>
              <a:rPr lang="en-US" altLang="ja-JP" sz="1200" dirty="0" err="1">
                <a:solidFill>
                  <a:srgbClr val="FF0000"/>
                </a:solidFill>
              </a:rPr>
              <a:t>sa</a:t>
            </a:r>
            <a:r>
              <a:rPr lang="ja-JP" altLang="en-US" sz="1200" dirty="0">
                <a:solidFill>
                  <a:srgbClr val="FF0000"/>
                </a:solidFill>
              </a:rPr>
              <a:t>認証の</a:t>
            </a:r>
            <a:r>
              <a:rPr lang="en-US" altLang="ja-JP" sz="1200" dirty="0" err="1">
                <a:solidFill>
                  <a:srgbClr val="FF0000"/>
                </a:solidFill>
              </a:rPr>
              <a:t>pass</a:t>
            </a:r>
            <a:r>
              <a:rPr lang="en-US" altLang="ja-JP" sz="1200" dirty="0" err="1"/>
              <a:t>;MultipleActiveResultSets</a:t>
            </a:r>
            <a:r>
              <a:rPr lang="en-US" altLang="ja-JP" sz="1200" dirty="0"/>
              <a:t>=True" </a:t>
            </a:r>
            <a:r>
              <a:rPr lang="en-US" altLang="ja-JP" sz="1200" dirty="0" err="1"/>
              <a:t>Microsoft.EntityFrameworkCore.SqlServer</a:t>
            </a:r>
            <a:r>
              <a:rPr lang="en-US" altLang="ja-JP" sz="1200" dirty="0"/>
              <a:t> -o Models </a:t>
            </a:r>
          </a:p>
          <a:p>
            <a:pPr marL="342900" indent="-342900">
              <a:buFont typeface="+mj-lt"/>
              <a:buAutoNum type="arabicPeriod"/>
            </a:pPr>
            <a:r>
              <a:rPr kumimoji="1" lang="en-US" altLang="ja-JP" sz="1200" dirty="0"/>
              <a:t>Enter!</a:t>
            </a:r>
            <a:endParaRPr kumimoji="1" lang="ja-JP" altLang="en-US" sz="1200" dirty="0"/>
          </a:p>
        </p:txBody>
      </p:sp>
    </p:spTree>
    <p:extLst>
      <p:ext uri="{BB962C8B-B14F-4D97-AF65-F5344CB8AC3E}">
        <p14:creationId xmlns:p14="http://schemas.microsoft.com/office/powerpoint/2010/main" val="28097209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アクセスの準備をしましょう③</a:t>
            </a:r>
            <a:endParaRPr lang="en-US" altLang="ja-JP" sz="3000" dirty="0"/>
          </a:p>
        </p:txBody>
      </p:sp>
      <p:pic>
        <p:nvPicPr>
          <p:cNvPr id="5" name="図 4">
            <a:extLst>
              <a:ext uri="{FF2B5EF4-FFF2-40B4-BE49-F238E27FC236}">
                <a16:creationId xmlns:a16="http://schemas.microsoft.com/office/drawing/2014/main" id="{B08CC1B5-C5A0-4C1F-BD09-E543EBADDDDC}"/>
              </a:ext>
            </a:extLst>
          </p:cNvPr>
          <p:cNvPicPr>
            <a:picLocks noChangeAspect="1"/>
          </p:cNvPicPr>
          <p:nvPr/>
        </p:nvPicPr>
        <p:blipFill>
          <a:blip r:embed="rId2"/>
          <a:stretch>
            <a:fillRect/>
          </a:stretch>
        </p:blipFill>
        <p:spPr>
          <a:xfrm>
            <a:off x="350370" y="1898730"/>
            <a:ext cx="7956754" cy="560865"/>
          </a:xfrm>
          <a:prstGeom prst="rect">
            <a:avLst/>
          </a:prstGeom>
        </p:spPr>
      </p:pic>
      <p:sp>
        <p:nvSpPr>
          <p:cNvPr id="8" name="テキスト ボックス 7">
            <a:extLst>
              <a:ext uri="{FF2B5EF4-FFF2-40B4-BE49-F238E27FC236}">
                <a16:creationId xmlns:a16="http://schemas.microsoft.com/office/drawing/2014/main" id="{733804B8-0173-49CF-B0C1-0A137235A5F6}"/>
              </a:ext>
            </a:extLst>
          </p:cNvPr>
          <p:cNvSpPr txBox="1"/>
          <p:nvPr/>
        </p:nvSpPr>
        <p:spPr>
          <a:xfrm>
            <a:off x="280220" y="1462290"/>
            <a:ext cx="3416320" cy="369332"/>
          </a:xfrm>
          <a:prstGeom prst="rect">
            <a:avLst/>
          </a:prstGeom>
          <a:noFill/>
        </p:spPr>
        <p:txBody>
          <a:bodyPr wrap="none" rtlCol="0">
            <a:spAutoFit/>
          </a:bodyPr>
          <a:lstStyle/>
          <a:p>
            <a:r>
              <a:rPr kumimoji="1" lang="ja-JP" altLang="en-US" dirty="0"/>
              <a:t>おそらくこんな感じになるはず</a:t>
            </a:r>
          </a:p>
        </p:txBody>
      </p:sp>
      <p:pic>
        <p:nvPicPr>
          <p:cNvPr id="11" name="図 10">
            <a:extLst>
              <a:ext uri="{FF2B5EF4-FFF2-40B4-BE49-F238E27FC236}">
                <a16:creationId xmlns:a16="http://schemas.microsoft.com/office/drawing/2014/main" id="{2606B00C-B20C-4128-8E30-D9087C02840C}"/>
              </a:ext>
            </a:extLst>
          </p:cNvPr>
          <p:cNvPicPr>
            <a:picLocks noChangeAspect="1"/>
          </p:cNvPicPr>
          <p:nvPr/>
        </p:nvPicPr>
        <p:blipFill>
          <a:blip r:embed="rId3"/>
          <a:stretch>
            <a:fillRect/>
          </a:stretch>
        </p:blipFill>
        <p:spPr>
          <a:xfrm>
            <a:off x="350370" y="3287758"/>
            <a:ext cx="2253037" cy="1340696"/>
          </a:xfrm>
          <a:prstGeom prst="rect">
            <a:avLst/>
          </a:prstGeom>
        </p:spPr>
      </p:pic>
      <p:sp>
        <p:nvSpPr>
          <p:cNvPr id="12" name="テキスト ボックス 11">
            <a:extLst>
              <a:ext uri="{FF2B5EF4-FFF2-40B4-BE49-F238E27FC236}">
                <a16:creationId xmlns:a16="http://schemas.microsoft.com/office/drawing/2014/main" id="{5EAD1635-080B-41C2-B540-C4CFEA8BA7E2}"/>
              </a:ext>
            </a:extLst>
          </p:cNvPr>
          <p:cNvSpPr txBox="1"/>
          <p:nvPr/>
        </p:nvSpPr>
        <p:spPr>
          <a:xfrm>
            <a:off x="280220" y="2918426"/>
            <a:ext cx="5811206" cy="369332"/>
          </a:xfrm>
          <a:prstGeom prst="rect">
            <a:avLst/>
          </a:prstGeom>
          <a:noFill/>
        </p:spPr>
        <p:txBody>
          <a:bodyPr wrap="none" rtlCol="0">
            <a:spAutoFit/>
          </a:bodyPr>
          <a:lstStyle/>
          <a:p>
            <a:r>
              <a:rPr kumimoji="1" lang="en-US" altLang="ja-JP" dirty="0"/>
              <a:t>Models</a:t>
            </a:r>
            <a:r>
              <a:rPr lang="ja-JP" altLang="en-US" dirty="0"/>
              <a:t>配下には新規クラスファイルが増えているはず</a:t>
            </a:r>
            <a:endParaRPr kumimoji="1" lang="ja-JP" altLang="en-US" dirty="0"/>
          </a:p>
        </p:txBody>
      </p:sp>
      <p:sp>
        <p:nvSpPr>
          <p:cNvPr id="13" name="正方形/長方形 12">
            <a:extLst>
              <a:ext uri="{FF2B5EF4-FFF2-40B4-BE49-F238E27FC236}">
                <a16:creationId xmlns:a16="http://schemas.microsoft.com/office/drawing/2014/main" id="{92445A4A-BD7E-47DD-A914-49A63B81F601}"/>
              </a:ext>
            </a:extLst>
          </p:cNvPr>
          <p:cNvSpPr/>
          <p:nvPr/>
        </p:nvSpPr>
        <p:spPr>
          <a:xfrm>
            <a:off x="457200" y="4011561"/>
            <a:ext cx="2020529" cy="61689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D092A58-5B7B-4421-93E0-94D59CB3851A}"/>
              </a:ext>
            </a:extLst>
          </p:cNvPr>
          <p:cNvSpPr txBox="1"/>
          <p:nvPr/>
        </p:nvSpPr>
        <p:spPr>
          <a:xfrm>
            <a:off x="2673557" y="3422074"/>
            <a:ext cx="5678157" cy="1169551"/>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sz="1400" dirty="0"/>
              <a:t>DB</a:t>
            </a:r>
            <a:r>
              <a:rPr kumimoji="1" lang="ja-JP" altLang="en-US" sz="1400" dirty="0"/>
              <a:t>名</a:t>
            </a:r>
            <a:r>
              <a:rPr kumimoji="1" lang="en-US" altLang="ja-JP" sz="1400" dirty="0" err="1"/>
              <a:t>Context.cs</a:t>
            </a:r>
            <a:endParaRPr kumimoji="1" lang="en-US" altLang="ja-JP" sz="1400" dirty="0"/>
          </a:p>
          <a:p>
            <a:pPr marL="742950" lvl="1" indent="-285750">
              <a:buFont typeface="Wingdings" panose="05000000000000000000" pitchFamily="2" charset="2"/>
              <a:buChar char="n"/>
            </a:pPr>
            <a:r>
              <a:rPr kumimoji="1" lang="ja-JP" altLang="en-US" sz="1400" dirty="0"/>
              <a:t>こいつが実際に</a:t>
            </a:r>
            <a:r>
              <a:rPr kumimoji="1" lang="en-US" altLang="ja-JP" sz="1400" dirty="0"/>
              <a:t>DB</a:t>
            </a:r>
            <a:r>
              <a:rPr kumimoji="1" lang="ja-JP" altLang="en-US" sz="1400" dirty="0"/>
              <a:t>アクセスの役割を果たしてくれるクラス</a:t>
            </a:r>
            <a:endParaRPr kumimoji="1" lang="en-US" altLang="ja-JP" sz="1400" dirty="0"/>
          </a:p>
          <a:p>
            <a:pPr marL="285750" indent="-285750">
              <a:buFont typeface="Wingdings" panose="05000000000000000000" pitchFamily="2" charset="2"/>
              <a:buChar char="n"/>
            </a:pPr>
            <a:r>
              <a:rPr lang="ja-JP" altLang="en-US" sz="1400" dirty="0"/>
              <a:t>それ以外</a:t>
            </a:r>
            <a:r>
              <a:rPr lang="en-US" altLang="ja-JP" sz="1400" dirty="0"/>
              <a:t>.cs</a:t>
            </a:r>
          </a:p>
          <a:p>
            <a:pPr marL="742950" lvl="1" indent="-285750">
              <a:buFont typeface="Wingdings" panose="05000000000000000000" pitchFamily="2" charset="2"/>
              <a:buChar char="n"/>
            </a:pPr>
            <a:r>
              <a:rPr kumimoji="1" lang="en-US" altLang="ja-JP" sz="1400" dirty="0"/>
              <a:t>Model</a:t>
            </a:r>
            <a:br>
              <a:rPr lang="en-US" altLang="ja-JP" sz="1400" dirty="0"/>
            </a:br>
            <a:r>
              <a:rPr lang="en-US" altLang="ja-JP" sz="1400" dirty="0"/>
              <a:t>DB</a:t>
            </a:r>
            <a:r>
              <a:rPr lang="ja-JP" altLang="en-US" sz="1400" dirty="0"/>
              <a:t>の定義に合わせたフィールドを持つクラスですね</a:t>
            </a:r>
            <a:endParaRPr kumimoji="1" lang="ja-JP" altLang="en-US" sz="1400" dirty="0"/>
          </a:p>
        </p:txBody>
      </p:sp>
    </p:spTree>
    <p:extLst>
      <p:ext uri="{BB962C8B-B14F-4D97-AF65-F5344CB8AC3E}">
        <p14:creationId xmlns:p14="http://schemas.microsoft.com/office/powerpoint/2010/main" val="3156473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50370" y="834612"/>
            <a:ext cx="5514402" cy="609402"/>
          </a:xfrm>
        </p:spPr>
        <p:txBody>
          <a:bodyPr/>
          <a:lstStyle/>
          <a:p>
            <a:pPr marL="285750" indent="-285750">
              <a:buFont typeface="Wingdings" panose="05000000000000000000" pitchFamily="2" charset="2"/>
              <a:buChar char="n"/>
            </a:pPr>
            <a:r>
              <a:rPr lang="en-US" altLang="ja-JP" sz="1400" dirty="0" err="1"/>
              <a:t>VisualStudioCode</a:t>
            </a:r>
            <a:endParaRPr lang="en-US" altLang="ja-JP" sz="1400" dirty="0"/>
          </a:p>
          <a:p>
            <a:pPr marL="715963" lvl="1">
              <a:buFont typeface="Wingdings" panose="05000000000000000000" pitchFamily="2" charset="2"/>
              <a:buChar char="n"/>
            </a:pPr>
            <a:r>
              <a:rPr lang="ja-JP" altLang="en-US" sz="1200" dirty="0"/>
              <a:t>テキストエディターです。すごいメモ超。拡張機能が便利</a:t>
            </a: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使用するツール</a:t>
            </a:r>
            <a:endParaRPr kumimoji="1" lang="ja-JP" altLang="en-US" dirty="0"/>
          </a:p>
        </p:txBody>
      </p:sp>
      <p:pic>
        <p:nvPicPr>
          <p:cNvPr id="5" name="図 4">
            <a:extLst>
              <a:ext uri="{FF2B5EF4-FFF2-40B4-BE49-F238E27FC236}">
                <a16:creationId xmlns:a16="http://schemas.microsoft.com/office/drawing/2014/main" id="{AEC78B13-6D7D-4AAC-9E5F-0A541B6061A0}"/>
              </a:ext>
            </a:extLst>
          </p:cNvPr>
          <p:cNvPicPr>
            <a:picLocks noChangeAspect="1"/>
          </p:cNvPicPr>
          <p:nvPr/>
        </p:nvPicPr>
        <p:blipFill>
          <a:blip r:embed="rId2"/>
          <a:stretch>
            <a:fillRect/>
          </a:stretch>
        </p:blipFill>
        <p:spPr>
          <a:xfrm>
            <a:off x="138736" y="1356015"/>
            <a:ext cx="6798091" cy="3443026"/>
          </a:xfrm>
          <a:prstGeom prst="rect">
            <a:avLst/>
          </a:prstGeom>
        </p:spPr>
      </p:pic>
    </p:spTree>
    <p:extLst>
      <p:ext uri="{BB962C8B-B14F-4D97-AF65-F5344CB8AC3E}">
        <p14:creationId xmlns:p14="http://schemas.microsoft.com/office/powerpoint/2010/main" val="3968998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アクセスの準備をしましょう③</a:t>
            </a:r>
            <a:endParaRPr lang="en-US" altLang="ja-JP" sz="3000" dirty="0"/>
          </a:p>
        </p:txBody>
      </p:sp>
      <p:sp>
        <p:nvSpPr>
          <p:cNvPr id="8" name="テキスト ボックス 7">
            <a:extLst>
              <a:ext uri="{FF2B5EF4-FFF2-40B4-BE49-F238E27FC236}">
                <a16:creationId xmlns:a16="http://schemas.microsoft.com/office/drawing/2014/main" id="{733804B8-0173-49CF-B0C1-0A137235A5F6}"/>
              </a:ext>
            </a:extLst>
          </p:cNvPr>
          <p:cNvSpPr txBox="1"/>
          <p:nvPr/>
        </p:nvSpPr>
        <p:spPr>
          <a:xfrm>
            <a:off x="2509852" y="1277624"/>
            <a:ext cx="4007828" cy="369332"/>
          </a:xfrm>
          <a:prstGeom prst="rect">
            <a:avLst/>
          </a:prstGeom>
          <a:noFill/>
        </p:spPr>
        <p:txBody>
          <a:bodyPr wrap="none" rtlCol="0">
            <a:spAutoFit/>
          </a:bodyPr>
          <a:lstStyle/>
          <a:p>
            <a:r>
              <a:rPr lang="en-US" altLang="ja-JP" dirty="0" err="1"/>
              <a:t>Context.cs</a:t>
            </a:r>
            <a:r>
              <a:rPr lang="ja-JP" altLang="en-US" dirty="0"/>
              <a:t>で</a:t>
            </a:r>
            <a:r>
              <a:rPr lang="en-US" altLang="ja-JP" dirty="0"/>
              <a:t>DB</a:t>
            </a:r>
            <a:r>
              <a:rPr lang="ja-JP" altLang="en-US" dirty="0"/>
              <a:t>にアクセスするには</a:t>
            </a:r>
            <a:endParaRPr kumimoji="1" lang="ja-JP" altLang="en-US" dirty="0"/>
          </a:p>
        </p:txBody>
      </p:sp>
      <p:sp>
        <p:nvSpPr>
          <p:cNvPr id="2" name="テキスト ボックス 1">
            <a:extLst>
              <a:ext uri="{FF2B5EF4-FFF2-40B4-BE49-F238E27FC236}">
                <a16:creationId xmlns:a16="http://schemas.microsoft.com/office/drawing/2014/main" id="{BFCE1637-F5FE-46CA-8407-B90D9AF0BC61}"/>
              </a:ext>
            </a:extLst>
          </p:cNvPr>
          <p:cNvSpPr txBox="1"/>
          <p:nvPr/>
        </p:nvSpPr>
        <p:spPr>
          <a:xfrm>
            <a:off x="977030" y="2261959"/>
            <a:ext cx="3204723" cy="307777"/>
          </a:xfrm>
          <a:prstGeom prst="rect">
            <a:avLst/>
          </a:prstGeom>
          <a:noFill/>
        </p:spPr>
        <p:txBody>
          <a:bodyPr wrap="none" rtlCol="0">
            <a:spAutoFit/>
          </a:bodyPr>
          <a:lstStyle/>
          <a:p>
            <a:r>
              <a:rPr lang="en-US" altLang="ja-JP" sz="1400" dirty="0" err="1"/>
              <a:t>context.Model</a:t>
            </a:r>
            <a:r>
              <a:rPr lang="ja-JP" altLang="en-US" sz="1400" dirty="0"/>
              <a:t>名でアクセスできます</a:t>
            </a:r>
            <a:endParaRPr kumimoji="1" lang="ja-JP" altLang="en-US" sz="1400" dirty="0"/>
          </a:p>
        </p:txBody>
      </p:sp>
      <p:sp>
        <p:nvSpPr>
          <p:cNvPr id="15" name="テキスト ボックス 14">
            <a:extLst>
              <a:ext uri="{FF2B5EF4-FFF2-40B4-BE49-F238E27FC236}">
                <a16:creationId xmlns:a16="http://schemas.microsoft.com/office/drawing/2014/main" id="{649F9703-9D92-4FB7-AFDA-AC09A9455A16}"/>
              </a:ext>
            </a:extLst>
          </p:cNvPr>
          <p:cNvSpPr txBox="1"/>
          <p:nvPr/>
        </p:nvSpPr>
        <p:spPr>
          <a:xfrm>
            <a:off x="977030" y="2661519"/>
            <a:ext cx="1792478" cy="523220"/>
          </a:xfrm>
          <a:prstGeom prst="rect">
            <a:avLst/>
          </a:prstGeom>
          <a:noFill/>
        </p:spPr>
        <p:txBody>
          <a:bodyPr wrap="none" rtlCol="0">
            <a:spAutoFit/>
          </a:bodyPr>
          <a:lstStyle/>
          <a:p>
            <a:r>
              <a:rPr kumimoji="1" lang="en-US" altLang="ja-JP" sz="1400" dirty="0"/>
              <a:t>Ex:</a:t>
            </a:r>
            <a:br>
              <a:rPr kumimoji="1" lang="en-US" altLang="ja-JP" sz="1400" dirty="0"/>
            </a:br>
            <a:r>
              <a:rPr kumimoji="1" lang="en-US" altLang="ja-JP" sz="1400" dirty="0" err="1"/>
              <a:t>context.MusicInfo</a:t>
            </a:r>
            <a:endParaRPr kumimoji="1" lang="ja-JP" altLang="en-US" sz="1400" dirty="0"/>
          </a:p>
        </p:txBody>
      </p:sp>
      <p:sp>
        <p:nvSpPr>
          <p:cNvPr id="16" name="テキスト ボックス 15">
            <a:extLst>
              <a:ext uri="{FF2B5EF4-FFF2-40B4-BE49-F238E27FC236}">
                <a16:creationId xmlns:a16="http://schemas.microsoft.com/office/drawing/2014/main" id="{BC89AEAF-9E29-4D0D-96BF-E99CFBC51CD9}"/>
              </a:ext>
            </a:extLst>
          </p:cNvPr>
          <p:cNvSpPr txBox="1"/>
          <p:nvPr/>
        </p:nvSpPr>
        <p:spPr>
          <a:xfrm>
            <a:off x="2903119" y="2661519"/>
            <a:ext cx="2770310" cy="1600438"/>
          </a:xfrm>
          <a:prstGeom prst="rect">
            <a:avLst/>
          </a:prstGeom>
          <a:noFill/>
        </p:spPr>
        <p:txBody>
          <a:bodyPr wrap="none" rtlCol="0">
            <a:spAutoFit/>
          </a:bodyPr>
          <a:lstStyle/>
          <a:p>
            <a:r>
              <a:rPr kumimoji="1" lang="en-US" altLang="ja-JP" sz="1400" dirty="0"/>
              <a:t>※</a:t>
            </a:r>
            <a:r>
              <a:rPr kumimoji="1" lang="ja-JP" altLang="en-US" sz="1400" dirty="0"/>
              <a:t>イメージ</a:t>
            </a:r>
            <a:br>
              <a:rPr kumimoji="1" lang="en-US" altLang="ja-JP" sz="1400" dirty="0"/>
            </a:br>
            <a:r>
              <a:rPr kumimoji="1" lang="en-US" altLang="ja-JP" sz="1400" dirty="0" err="1"/>
              <a:t>MusicInfo</a:t>
            </a:r>
            <a:r>
              <a:rPr kumimoji="1" lang="en-US" altLang="ja-JP" sz="1400" dirty="0"/>
              <a:t> </a:t>
            </a:r>
            <a:br>
              <a:rPr kumimoji="1" lang="en-US" altLang="ja-JP" sz="1400" dirty="0"/>
            </a:br>
            <a:r>
              <a:rPr kumimoji="1" lang="en-US" altLang="ja-JP" sz="1400" dirty="0"/>
              <a:t>{</a:t>
            </a:r>
            <a:br>
              <a:rPr kumimoji="1" lang="en-US" altLang="ja-JP" sz="1400" dirty="0"/>
            </a:br>
            <a:r>
              <a:rPr kumimoji="1" lang="en-US" altLang="ja-JP" sz="1400" dirty="0"/>
              <a:t>	MusicInfo1, // </a:t>
            </a:r>
            <a:r>
              <a:rPr kumimoji="1" lang="ja-JP" altLang="en-US" sz="1400" dirty="0"/>
              <a:t>レコード</a:t>
            </a:r>
            <a:r>
              <a:rPr kumimoji="1" lang="en-US" altLang="ja-JP" sz="1400" dirty="0"/>
              <a:t>1</a:t>
            </a:r>
            <a:br>
              <a:rPr kumimoji="1" lang="en-US" altLang="ja-JP" sz="1400" dirty="0"/>
            </a:br>
            <a:r>
              <a:rPr lang="en-US" altLang="ja-JP" sz="1400" dirty="0"/>
              <a:t>	MusicInfo2, // </a:t>
            </a:r>
            <a:r>
              <a:rPr lang="ja-JP" altLang="en-US" sz="1400" dirty="0"/>
              <a:t>レコード</a:t>
            </a:r>
            <a:r>
              <a:rPr lang="en-US" altLang="ja-JP" sz="1400" dirty="0"/>
              <a:t>2</a:t>
            </a:r>
            <a:br>
              <a:rPr lang="en-US" altLang="ja-JP" sz="1400" dirty="0"/>
            </a:br>
            <a:r>
              <a:rPr lang="en-US" altLang="ja-JP" sz="1400" dirty="0"/>
              <a:t>	MusicInfo3, // </a:t>
            </a:r>
            <a:r>
              <a:rPr lang="ja-JP" altLang="en-US" sz="1400" dirty="0"/>
              <a:t>レコード</a:t>
            </a:r>
            <a:r>
              <a:rPr lang="en-US" altLang="ja-JP" sz="1400" dirty="0"/>
              <a:t>3</a:t>
            </a:r>
            <a:br>
              <a:rPr kumimoji="1" lang="en-US" altLang="ja-JP" sz="1400" dirty="0"/>
            </a:br>
            <a:r>
              <a:rPr kumimoji="1" lang="en-US" altLang="ja-JP" sz="1400" dirty="0"/>
              <a:t>}</a:t>
            </a:r>
            <a:endParaRPr kumimoji="1" lang="ja-JP" altLang="en-US" sz="1400" dirty="0"/>
          </a:p>
        </p:txBody>
      </p:sp>
    </p:spTree>
    <p:extLst>
      <p:ext uri="{BB962C8B-B14F-4D97-AF65-F5344CB8AC3E}">
        <p14:creationId xmlns:p14="http://schemas.microsoft.com/office/powerpoint/2010/main" val="40337975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400943" y="2146797"/>
            <a:ext cx="6002748" cy="115684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algn="ctr"/>
            <a:r>
              <a:rPr lang="ja-JP" altLang="en-US" sz="3000" dirty="0"/>
              <a:t>では、コンテンツ一覧取得機能、</a:t>
            </a:r>
            <a:br>
              <a:rPr lang="en-US" altLang="ja-JP" sz="3000" dirty="0"/>
            </a:br>
            <a:r>
              <a:rPr lang="ja-JP" altLang="en-US" sz="3000" dirty="0"/>
              <a:t>作ってみましょう</a:t>
            </a:r>
            <a:endParaRPr lang="en-US" altLang="ja-JP" sz="3000" dirty="0"/>
          </a:p>
        </p:txBody>
      </p:sp>
    </p:spTree>
    <p:extLst>
      <p:ext uri="{BB962C8B-B14F-4D97-AF65-F5344CB8AC3E}">
        <p14:creationId xmlns:p14="http://schemas.microsoft.com/office/powerpoint/2010/main" val="3563050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194977" y="1241964"/>
            <a:ext cx="4289957" cy="369332"/>
          </a:xfrm>
          <a:prstGeom prst="rect">
            <a:avLst/>
          </a:prstGeom>
          <a:noFill/>
        </p:spPr>
        <p:txBody>
          <a:bodyPr wrap="none" rtlCol="0">
            <a:spAutoFit/>
          </a:bodyPr>
          <a:lstStyle/>
          <a:p>
            <a:r>
              <a:rPr kumimoji="1" lang="en-US" altLang="ja-JP" dirty="0"/>
              <a:t>Context</a:t>
            </a:r>
            <a:r>
              <a:rPr kumimoji="1" lang="ja-JP" altLang="en-US" dirty="0"/>
              <a:t>のクラスの使い方はこんな感じ</a:t>
            </a:r>
          </a:p>
        </p:txBody>
      </p:sp>
      <p:sp>
        <p:nvSpPr>
          <p:cNvPr id="15" name="テキスト ボックス 14">
            <a:extLst>
              <a:ext uri="{FF2B5EF4-FFF2-40B4-BE49-F238E27FC236}">
                <a16:creationId xmlns:a16="http://schemas.microsoft.com/office/drawing/2014/main" id="{3FA05E93-DA82-4C3A-819F-5B6FEA2E456D}"/>
              </a:ext>
            </a:extLst>
          </p:cNvPr>
          <p:cNvSpPr txBox="1"/>
          <p:nvPr/>
        </p:nvSpPr>
        <p:spPr>
          <a:xfrm>
            <a:off x="486816" y="2639515"/>
            <a:ext cx="5075428" cy="523220"/>
          </a:xfrm>
          <a:prstGeom prst="rect">
            <a:avLst/>
          </a:prstGeom>
          <a:noFill/>
        </p:spPr>
        <p:txBody>
          <a:bodyPr wrap="none" rtlCol="0">
            <a:spAutoFit/>
          </a:bodyPr>
          <a:lstStyle/>
          <a:p>
            <a:r>
              <a:rPr kumimoji="1" lang="en-US" altLang="ja-JP" sz="1400" dirty="0"/>
              <a:t>var context = new </a:t>
            </a:r>
            <a:r>
              <a:rPr kumimoji="1" lang="en-US" altLang="ja-JP" sz="1400" dirty="0" err="1"/>
              <a:t>SoundServiceApiContext</a:t>
            </a:r>
            <a:r>
              <a:rPr kumimoji="1" lang="en-US" altLang="ja-JP" sz="1400" dirty="0"/>
              <a:t>();</a:t>
            </a:r>
            <a:br>
              <a:rPr kumimoji="1" lang="en-US" altLang="ja-JP" sz="1400" dirty="0"/>
            </a:br>
            <a:r>
              <a:rPr kumimoji="1" lang="en-US" altLang="ja-JP" sz="1400" dirty="0" err="1"/>
              <a:t>context.Model</a:t>
            </a:r>
            <a:r>
              <a:rPr kumimoji="1" lang="ja-JP" altLang="en-US" sz="1400" dirty="0"/>
              <a:t>名</a:t>
            </a:r>
            <a:r>
              <a:rPr kumimoji="1" lang="en-US" altLang="ja-JP" sz="1400" dirty="0"/>
              <a:t>; // </a:t>
            </a:r>
            <a:r>
              <a:rPr lang="en-US" altLang="ja-JP" sz="1400" dirty="0"/>
              <a:t>DB</a:t>
            </a:r>
            <a:r>
              <a:rPr lang="ja-JP" altLang="en-US" sz="1400" dirty="0"/>
              <a:t>内の全件分のレコードが返ってくる</a:t>
            </a:r>
            <a:endParaRPr kumimoji="1" lang="en-US" altLang="ja-JP" sz="1400" dirty="0"/>
          </a:p>
        </p:txBody>
      </p:sp>
      <p:sp>
        <p:nvSpPr>
          <p:cNvPr id="16" name="テキスト ボックス 15">
            <a:extLst>
              <a:ext uri="{FF2B5EF4-FFF2-40B4-BE49-F238E27FC236}">
                <a16:creationId xmlns:a16="http://schemas.microsoft.com/office/drawing/2014/main" id="{F4FEB766-7446-45AF-B562-A33CC05F09C1}"/>
              </a:ext>
            </a:extLst>
          </p:cNvPr>
          <p:cNvSpPr txBox="1"/>
          <p:nvPr/>
        </p:nvSpPr>
        <p:spPr>
          <a:xfrm>
            <a:off x="486817" y="3511887"/>
            <a:ext cx="8749511" cy="523220"/>
          </a:xfrm>
          <a:prstGeom prst="rect">
            <a:avLst/>
          </a:prstGeom>
          <a:noFill/>
        </p:spPr>
        <p:txBody>
          <a:bodyPr wrap="none" rtlCol="0">
            <a:spAutoFit/>
          </a:bodyPr>
          <a:lstStyle/>
          <a:p>
            <a:r>
              <a:rPr kumimoji="1" lang="en-US" altLang="ja-JP" sz="1400" dirty="0"/>
              <a:t>var context = new </a:t>
            </a:r>
            <a:r>
              <a:rPr kumimoji="1" lang="en-US" altLang="ja-JP" sz="1400" dirty="0" err="1"/>
              <a:t>SoundServiceApiContext</a:t>
            </a:r>
            <a:r>
              <a:rPr kumimoji="1" lang="en-US" altLang="ja-JP" sz="1400" dirty="0"/>
              <a:t>();</a:t>
            </a:r>
            <a:br>
              <a:rPr kumimoji="1" lang="en-US" altLang="ja-JP" sz="1400" dirty="0"/>
            </a:br>
            <a:r>
              <a:rPr kumimoji="1" lang="en-US" altLang="ja-JP" sz="1400" dirty="0" err="1"/>
              <a:t>context.Model</a:t>
            </a:r>
            <a:r>
              <a:rPr kumimoji="1" lang="ja-JP" altLang="en-US" sz="1400" dirty="0"/>
              <a:t>名</a:t>
            </a:r>
            <a:r>
              <a:rPr kumimoji="1" lang="en-US" altLang="ja-JP" sz="1400" dirty="0"/>
              <a:t>.Where( record(</a:t>
            </a:r>
            <a:r>
              <a:rPr kumimoji="1" lang="ja-JP" altLang="en-US" sz="1400" dirty="0"/>
              <a:t>任意の名前</a:t>
            </a:r>
            <a:r>
              <a:rPr kumimoji="1" lang="en-US" altLang="ja-JP" sz="1400" dirty="0"/>
              <a:t>) =&gt; { </a:t>
            </a:r>
            <a:r>
              <a:rPr kumimoji="1" lang="ja-JP" altLang="en-US" sz="1400" dirty="0"/>
              <a:t>任意の</a:t>
            </a:r>
            <a:r>
              <a:rPr kumimoji="1" lang="en-US" altLang="ja-JP" sz="1400" dirty="0"/>
              <a:t>bool</a:t>
            </a:r>
            <a:r>
              <a:rPr kumimoji="1" lang="ja-JP" altLang="en-US" sz="1400" dirty="0"/>
              <a:t>値を返す式</a:t>
            </a:r>
            <a:r>
              <a:rPr kumimoji="1" lang="en-US" altLang="ja-JP" sz="1400" dirty="0"/>
              <a:t> }) // record</a:t>
            </a:r>
            <a:r>
              <a:rPr kumimoji="1" lang="ja-JP" altLang="en-US" sz="1400" dirty="0"/>
              <a:t>は</a:t>
            </a:r>
            <a:r>
              <a:rPr kumimoji="1" lang="en-US" altLang="ja-JP" sz="1400" dirty="0"/>
              <a:t>1</a:t>
            </a:r>
            <a:r>
              <a:rPr kumimoji="1" lang="ja-JP" altLang="en-US" sz="1400" dirty="0"/>
              <a:t>件分の</a:t>
            </a:r>
            <a:r>
              <a:rPr kumimoji="1" lang="en-US" altLang="ja-JP" sz="1400" dirty="0"/>
              <a:t>Model</a:t>
            </a:r>
          </a:p>
        </p:txBody>
      </p:sp>
      <p:sp>
        <p:nvSpPr>
          <p:cNvPr id="17" name="テキスト ボックス 16">
            <a:extLst>
              <a:ext uri="{FF2B5EF4-FFF2-40B4-BE49-F238E27FC236}">
                <a16:creationId xmlns:a16="http://schemas.microsoft.com/office/drawing/2014/main" id="{5E107E18-C70A-41DD-8496-A500AACCDF8A}"/>
              </a:ext>
            </a:extLst>
          </p:cNvPr>
          <p:cNvSpPr txBox="1"/>
          <p:nvPr/>
        </p:nvSpPr>
        <p:spPr>
          <a:xfrm>
            <a:off x="486816" y="2319319"/>
            <a:ext cx="2031325" cy="338554"/>
          </a:xfrm>
          <a:prstGeom prst="rect">
            <a:avLst/>
          </a:prstGeom>
          <a:noFill/>
        </p:spPr>
        <p:txBody>
          <a:bodyPr wrap="none" rtlCol="0">
            <a:spAutoFit/>
          </a:bodyPr>
          <a:lstStyle/>
          <a:p>
            <a:r>
              <a:rPr kumimoji="1" lang="ja-JP" altLang="en-US" sz="1600" dirty="0"/>
              <a:t>■レコード全件取得</a:t>
            </a:r>
          </a:p>
        </p:txBody>
      </p:sp>
      <p:sp>
        <p:nvSpPr>
          <p:cNvPr id="18" name="テキスト ボックス 17">
            <a:extLst>
              <a:ext uri="{FF2B5EF4-FFF2-40B4-BE49-F238E27FC236}">
                <a16:creationId xmlns:a16="http://schemas.microsoft.com/office/drawing/2014/main" id="{FE00A450-9AA8-4BC4-B8F6-E087E02DCE9A}"/>
              </a:ext>
            </a:extLst>
          </p:cNvPr>
          <p:cNvSpPr txBox="1"/>
          <p:nvPr/>
        </p:nvSpPr>
        <p:spPr>
          <a:xfrm>
            <a:off x="486815" y="3234924"/>
            <a:ext cx="1620957" cy="338554"/>
          </a:xfrm>
          <a:prstGeom prst="rect">
            <a:avLst/>
          </a:prstGeom>
          <a:noFill/>
        </p:spPr>
        <p:txBody>
          <a:bodyPr wrap="none" rtlCol="0">
            <a:spAutoFit/>
          </a:bodyPr>
          <a:lstStyle/>
          <a:p>
            <a:r>
              <a:rPr kumimoji="1" lang="ja-JP" altLang="en-US" sz="1600" dirty="0"/>
              <a:t>■レコード検索</a:t>
            </a:r>
          </a:p>
        </p:txBody>
      </p:sp>
    </p:spTree>
    <p:extLst>
      <p:ext uri="{BB962C8B-B14F-4D97-AF65-F5344CB8AC3E}">
        <p14:creationId xmlns:p14="http://schemas.microsoft.com/office/powerpoint/2010/main" val="29469217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194977" y="1241964"/>
            <a:ext cx="3877985" cy="369332"/>
          </a:xfrm>
          <a:prstGeom prst="rect">
            <a:avLst/>
          </a:prstGeom>
          <a:noFill/>
        </p:spPr>
        <p:txBody>
          <a:bodyPr wrap="none" rtlCol="0">
            <a:spAutoFit/>
          </a:bodyPr>
          <a:lstStyle/>
          <a:p>
            <a:r>
              <a:rPr kumimoji="1" lang="ja-JP" altLang="en-US" dirty="0"/>
              <a:t>つまりこれでいけそうじゃない？？</a:t>
            </a:r>
          </a:p>
        </p:txBody>
      </p:sp>
      <p:pic>
        <p:nvPicPr>
          <p:cNvPr id="6" name="図 5">
            <a:extLst>
              <a:ext uri="{FF2B5EF4-FFF2-40B4-BE49-F238E27FC236}">
                <a16:creationId xmlns:a16="http://schemas.microsoft.com/office/drawing/2014/main" id="{FE5F2EF9-6DD2-4EAB-9A90-9D48738B4106}"/>
              </a:ext>
            </a:extLst>
          </p:cNvPr>
          <p:cNvPicPr>
            <a:picLocks noChangeAspect="1"/>
          </p:cNvPicPr>
          <p:nvPr/>
        </p:nvPicPr>
        <p:blipFill>
          <a:blip r:embed="rId2"/>
          <a:stretch>
            <a:fillRect/>
          </a:stretch>
        </p:blipFill>
        <p:spPr>
          <a:xfrm>
            <a:off x="1387257" y="1745951"/>
            <a:ext cx="5273340" cy="2791767"/>
          </a:xfrm>
          <a:prstGeom prst="rect">
            <a:avLst/>
          </a:prstGeom>
        </p:spPr>
      </p:pic>
      <p:sp>
        <p:nvSpPr>
          <p:cNvPr id="9" name="正方形/長方形 8">
            <a:extLst>
              <a:ext uri="{FF2B5EF4-FFF2-40B4-BE49-F238E27FC236}">
                <a16:creationId xmlns:a16="http://schemas.microsoft.com/office/drawing/2014/main" id="{30BBD90A-64B7-43A1-96B4-22D5F831648D}"/>
              </a:ext>
            </a:extLst>
          </p:cNvPr>
          <p:cNvSpPr/>
          <p:nvPr/>
        </p:nvSpPr>
        <p:spPr>
          <a:xfrm>
            <a:off x="1822537" y="2625390"/>
            <a:ext cx="4478055" cy="110110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7518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821279" y="1412803"/>
            <a:ext cx="2723823" cy="369332"/>
          </a:xfrm>
          <a:prstGeom prst="rect">
            <a:avLst/>
          </a:prstGeom>
          <a:noFill/>
        </p:spPr>
        <p:txBody>
          <a:bodyPr wrap="none" rtlCol="0">
            <a:spAutoFit/>
          </a:bodyPr>
          <a:lstStyle/>
          <a:p>
            <a:r>
              <a:rPr kumimoji="1" lang="ja-JP" altLang="en-US" dirty="0"/>
              <a:t>いけるや</a:t>
            </a:r>
            <a:r>
              <a:rPr kumimoji="1" lang="ja-JP" altLang="en-US" dirty="0" err="1"/>
              <a:t>んけーーーー</a:t>
            </a:r>
            <a:r>
              <a:rPr kumimoji="1" lang="ja-JP" altLang="en-US" dirty="0"/>
              <a:t>い</a:t>
            </a:r>
          </a:p>
        </p:txBody>
      </p:sp>
      <p:pic>
        <p:nvPicPr>
          <p:cNvPr id="5" name="図 4">
            <a:extLst>
              <a:ext uri="{FF2B5EF4-FFF2-40B4-BE49-F238E27FC236}">
                <a16:creationId xmlns:a16="http://schemas.microsoft.com/office/drawing/2014/main" id="{EC940669-BDD0-4DB9-BA99-086C7061509F}"/>
              </a:ext>
            </a:extLst>
          </p:cNvPr>
          <p:cNvPicPr>
            <a:picLocks noChangeAspect="1"/>
          </p:cNvPicPr>
          <p:nvPr/>
        </p:nvPicPr>
        <p:blipFill>
          <a:blip r:embed="rId2"/>
          <a:stretch>
            <a:fillRect/>
          </a:stretch>
        </p:blipFill>
        <p:spPr>
          <a:xfrm>
            <a:off x="551144" y="1982974"/>
            <a:ext cx="7841293" cy="2395039"/>
          </a:xfrm>
          <a:prstGeom prst="rect">
            <a:avLst/>
          </a:prstGeom>
        </p:spPr>
      </p:pic>
    </p:spTree>
    <p:extLst>
      <p:ext uri="{BB962C8B-B14F-4D97-AF65-F5344CB8AC3E}">
        <p14:creationId xmlns:p14="http://schemas.microsoft.com/office/powerpoint/2010/main" val="38615949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1587443" y="1596168"/>
            <a:ext cx="5955476" cy="646331"/>
          </a:xfrm>
          <a:prstGeom prst="rect">
            <a:avLst/>
          </a:prstGeom>
          <a:noFill/>
        </p:spPr>
        <p:txBody>
          <a:bodyPr wrap="none" rtlCol="0">
            <a:spAutoFit/>
          </a:bodyPr>
          <a:lstStyle/>
          <a:p>
            <a:r>
              <a:rPr kumimoji="1" lang="ja-JP" altLang="en-US" dirty="0"/>
              <a:t>このままだと</a:t>
            </a:r>
            <a:r>
              <a:rPr lang="ja-JP" altLang="en-US" dirty="0"/>
              <a:t>テーブルの情報すべて返ってしまうので、</a:t>
            </a:r>
            <a:br>
              <a:rPr lang="en-US" altLang="ja-JP" dirty="0"/>
            </a:br>
            <a:r>
              <a:rPr lang="ja-JP" altLang="en-US" dirty="0"/>
              <a:t>レスポンス用の</a:t>
            </a:r>
            <a:r>
              <a:rPr lang="en-US" altLang="ja-JP" dirty="0"/>
              <a:t>Model</a:t>
            </a:r>
            <a:r>
              <a:rPr lang="ja-JP" altLang="en-US" dirty="0"/>
              <a:t>に詰め替えてあげましょう</a:t>
            </a:r>
            <a:endParaRPr kumimoji="1" lang="ja-JP" altLang="en-US" dirty="0"/>
          </a:p>
        </p:txBody>
      </p:sp>
      <p:sp>
        <p:nvSpPr>
          <p:cNvPr id="6" name="テキスト ボックス 5">
            <a:extLst>
              <a:ext uri="{FF2B5EF4-FFF2-40B4-BE49-F238E27FC236}">
                <a16:creationId xmlns:a16="http://schemas.microsoft.com/office/drawing/2014/main" id="{C47440BE-FAE7-4642-8A50-E247137AB533}"/>
              </a:ext>
            </a:extLst>
          </p:cNvPr>
          <p:cNvSpPr txBox="1"/>
          <p:nvPr/>
        </p:nvSpPr>
        <p:spPr>
          <a:xfrm>
            <a:off x="1587443" y="2422379"/>
            <a:ext cx="6885218" cy="1200329"/>
          </a:xfrm>
          <a:prstGeom prst="rect">
            <a:avLst/>
          </a:prstGeom>
          <a:noFill/>
        </p:spPr>
        <p:txBody>
          <a:bodyPr wrap="none" rtlCol="0">
            <a:spAutoFit/>
          </a:bodyPr>
          <a:lstStyle/>
          <a:p>
            <a:pPr marL="342900" indent="-342900">
              <a:buFont typeface="+mj-lt"/>
              <a:buAutoNum type="arabicPeriod"/>
            </a:pPr>
            <a:r>
              <a:rPr kumimoji="1" lang="en-US" altLang="ja-JP" dirty="0"/>
              <a:t>Project</a:t>
            </a:r>
            <a:r>
              <a:rPr kumimoji="1" lang="ja-JP" altLang="en-US" dirty="0"/>
              <a:t>配下に</a:t>
            </a:r>
            <a:r>
              <a:rPr kumimoji="1" lang="en-US" altLang="ja-JP" dirty="0" err="1"/>
              <a:t>ViewModel</a:t>
            </a:r>
            <a:r>
              <a:rPr kumimoji="1" lang="ja-JP" altLang="en-US" dirty="0"/>
              <a:t>というフォルダを作成します</a:t>
            </a:r>
            <a:endParaRPr kumimoji="1" lang="en-US" altLang="ja-JP" dirty="0"/>
          </a:p>
          <a:p>
            <a:pPr marL="342900" indent="-342900">
              <a:buFont typeface="+mj-lt"/>
              <a:buAutoNum type="arabicPeriod"/>
            </a:pPr>
            <a:r>
              <a:rPr lang="en-US" altLang="ja-JP" dirty="0" err="1"/>
              <a:t>ViewModel</a:t>
            </a:r>
            <a:r>
              <a:rPr lang="ja-JP" altLang="en-US" dirty="0"/>
              <a:t>配下に以下の</a:t>
            </a:r>
            <a:r>
              <a:rPr lang="en-US" altLang="ja-JP" dirty="0"/>
              <a:t>2</a:t>
            </a:r>
            <a:r>
              <a:rPr lang="ja-JP" altLang="en-US" dirty="0"/>
              <a:t>クラスを作成します</a:t>
            </a:r>
            <a:endParaRPr lang="en-US" altLang="ja-JP" dirty="0"/>
          </a:p>
          <a:p>
            <a:pPr marL="800100" lvl="1" indent="-342900">
              <a:buFont typeface="+mj-lt"/>
              <a:buAutoNum type="arabicPeriod"/>
            </a:pPr>
            <a:r>
              <a:rPr lang="en-US" altLang="ja-JP" dirty="0" err="1"/>
              <a:t>AudioViewModel</a:t>
            </a:r>
            <a:r>
              <a:rPr lang="en-US" altLang="ja-JP" dirty="0"/>
              <a:t> // mp3</a:t>
            </a:r>
            <a:r>
              <a:rPr lang="ja-JP" altLang="en-US" dirty="0"/>
              <a:t>ファイルを返す際の</a:t>
            </a:r>
            <a:r>
              <a:rPr lang="en-US" altLang="ja-JP" dirty="0"/>
              <a:t>Model</a:t>
            </a:r>
          </a:p>
          <a:p>
            <a:pPr marL="800100" lvl="1" indent="-342900">
              <a:buFont typeface="+mj-lt"/>
              <a:buAutoNum type="arabicPeriod"/>
            </a:pPr>
            <a:r>
              <a:rPr lang="en-US" altLang="ja-JP" dirty="0" err="1"/>
              <a:t>ContentViewModel</a:t>
            </a:r>
            <a:r>
              <a:rPr lang="ja-JP" altLang="en-US" dirty="0"/>
              <a:t> </a:t>
            </a:r>
            <a:r>
              <a:rPr lang="en-US" altLang="ja-JP" dirty="0"/>
              <a:t>//</a:t>
            </a:r>
            <a:r>
              <a:rPr lang="ja-JP" altLang="en-US" dirty="0"/>
              <a:t> コンテンツ情報を返す際の</a:t>
            </a:r>
            <a:r>
              <a:rPr lang="en-US" altLang="ja-JP" dirty="0"/>
              <a:t>Model</a:t>
            </a:r>
            <a:endParaRPr kumimoji="1" lang="ja-JP" altLang="en-US" dirty="0"/>
          </a:p>
        </p:txBody>
      </p:sp>
    </p:spTree>
    <p:extLst>
      <p:ext uri="{BB962C8B-B14F-4D97-AF65-F5344CB8AC3E}">
        <p14:creationId xmlns:p14="http://schemas.microsoft.com/office/powerpoint/2010/main" val="32214392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727" y="1287691"/>
            <a:ext cx="2031325" cy="369332"/>
          </a:xfrm>
          <a:prstGeom prst="rect">
            <a:avLst/>
          </a:prstGeom>
          <a:noFill/>
        </p:spPr>
        <p:txBody>
          <a:bodyPr wrap="none" rtlCol="0">
            <a:spAutoFit/>
          </a:bodyPr>
          <a:lstStyle/>
          <a:p>
            <a:r>
              <a:rPr kumimoji="1" lang="ja-JP" altLang="en-US" dirty="0"/>
              <a:t>中身はこんな感じ</a:t>
            </a:r>
          </a:p>
        </p:txBody>
      </p:sp>
      <p:pic>
        <p:nvPicPr>
          <p:cNvPr id="5" name="図 4">
            <a:extLst>
              <a:ext uri="{FF2B5EF4-FFF2-40B4-BE49-F238E27FC236}">
                <a16:creationId xmlns:a16="http://schemas.microsoft.com/office/drawing/2014/main" id="{12A2BF00-28F6-4746-B810-4C5FAEF723FD}"/>
              </a:ext>
            </a:extLst>
          </p:cNvPr>
          <p:cNvPicPr>
            <a:picLocks noChangeAspect="1"/>
          </p:cNvPicPr>
          <p:nvPr/>
        </p:nvPicPr>
        <p:blipFill>
          <a:blip r:embed="rId2"/>
          <a:stretch>
            <a:fillRect/>
          </a:stretch>
        </p:blipFill>
        <p:spPr>
          <a:xfrm>
            <a:off x="223238" y="2116899"/>
            <a:ext cx="2985177" cy="2619858"/>
          </a:xfrm>
          <a:prstGeom prst="rect">
            <a:avLst/>
          </a:prstGeom>
        </p:spPr>
      </p:pic>
      <p:sp>
        <p:nvSpPr>
          <p:cNvPr id="8" name="テキスト ボックス 7">
            <a:extLst>
              <a:ext uri="{FF2B5EF4-FFF2-40B4-BE49-F238E27FC236}">
                <a16:creationId xmlns:a16="http://schemas.microsoft.com/office/drawing/2014/main" id="{F20F2C88-3DC2-49EC-AC8D-3D9E143BEB84}"/>
              </a:ext>
            </a:extLst>
          </p:cNvPr>
          <p:cNvSpPr txBox="1"/>
          <p:nvPr/>
        </p:nvSpPr>
        <p:spPr>
          <a:xfrm>
            <a:off x="151144" y="1839900"/>
            <a:ext cx="2636106" cy="276999"/>
          </a:xfrm>
          <a:prstGeom prst="rect">
            <a:avLst/>
          </a:prstGeom>
          <a:noFill/>
        </p:spPr>
        <p:txBody>
          <a:bodyPr wrap="none" rtlCol="0">
            <a:spAutoFit/>
          </a:bodyPr>
          <a:lstStyle/>
          <a:p>
            <a:r>
              <a:rPr kumimoji="1" lang="en-US" altLang="ja-JP" sz="1200" dirty="0" err="1"/>
              <a:t>AudioModel.cs</a:t>
            </a:r>
            <a:r>
              <a:rPr kumimoji="1" lang="en-US" altLang="ja-JP" sz="1200" dirty="0"/>
              <a:t> //</a:t>
            </a:r>
            <a:r>
              <a:rPr lang="en-US" altLang="ja-JP" sz="1200" dirty="0"/>
              <a:t>Audio</a:t>
            </a:r>
            <a:r>
              <a:rPr lang="ja-JP" altLang="en-US" sz="1200" dirty="0"/>
              <a:t>ファイル用</a:t>
            </a:r>
            <a:endParaRPr kumimoji="1" lang="ja-JP" altLang="en-US" sz="1200" dirty="0"/>
          </a:p>
        </p:txBody>
      </p:sp>
      <p:pic>
        <p:nvPicPr>
          <p:cNvPr id="9" name="図 8">
            <a:extLst>
              <a:ext uri="{FF2B5EF4-FFF2-40B4-BE49-F238E27FC236}">
                <a16:creationId xmlns:a16="http://schemas.microsoft.com/office/drawing/2014/main" id="{58A505C8-489F-44CF-9752-CD5AEDAD9AC6}"/>
              </a:ext>
            </a:extLst>
          </p:cNvPr>
          <p:cNvPicPr>
            <a:picLocks noChangeAspect="1"/>
          </p:cNvPicPr>
          <p:nvPr/>
        </p:nvPicPr>
        <p:blipFill>
          <a:blip r:embed="rId3"/>
          <a:stretch>
            <a:fillRect/>
          </a:stretch>
        </p:blipFill>
        <p:spPr>
          <a:xfrm>
            <a:off x="3670254" y="2118147"/>
            <a:ext cx="2686706" cy="2618610"/>
          </a:xfrm>
          <a:prstGeom prst="rect">
            <a:avLst/>
          </a:prstGeom>
        </p:spPr>
      </p:pic>
      <p:sp>
        <p:nvSpPr>
          <p:cNvPr id="11" name="テキスト ボックス 10">
            <a:extLst>
              <a:ext uri="{FF2B5EF4-FFF2-40B4-BE49-F238E27FC236}">
                <a16:creationId xmlns:a16="http://schemas.microsoft.com/office/drawing/2014/main" id="{6F43CFC7-EBF0-4EF2-A45A-568984C79DCD}"/>
              </a:ext>
            </a:extLst>
          </p:cNvPr>
          <p:cNvSpPr txBox="1"/>
          <p:nvPr/>
        </p:nvSpPr>
        <p:spPr>
          <a:xfrm>
            <a:off x="3572837" y="1839899"/>
            <a:ext cx="3164071" cy="276999"/>
          </a:xfrm>
          <a:prstGeom prst="rect">
            <a:avLst/>
          </a:prstGeom>
          <a:noFill/>
        </p:spPr>
        <p:txBody>
          <a:bodyPr wrap="none" rtlCol="0">
            <a:spAutoFit/>
          </a:bodyPr>
          <a:lstStyle/>
          <a:p>
            <a:r>
              <a:rPr lang="en-US" altLang="ja-JP" sz="1200" dirty="0" err="1"/>
              <a:t>ContentViewModel.</a:t>
            </a:r>
            <a:r>
              <a:rPr kumimoji="1" lang="en-US" altLang="ja-JP" sz="1200" dirty="0" err="1"/>
              <a:t>cs</a:t>
            </a:r>
            <a:r>
              <a:rPr kumimoji="1" lang="en-US" altLang="ja-JP" sz="1200" dirty="0"/>
              <a:t> //</a:t>
            </a:r>
            <a:r>
              <a:rPr lang="en-US" altLang="ja-JP" sz="1200" dirty="0"/>
              <a:t>Audio</a:t>
            </a:r>
            <a:r>
              <a:rPr lang="ja-JP" altLang="en-US" sz="1200" dirty="0"/>
              <a:t>ファイル用</a:t>
            </a:r>
            <a:endParaRPr kumimoji="1" lang="ja-JP" altLang="en-US" sz="1200" dirty="0"/>
          </a:p>
        </p:txBody>
      </p:sp>
    </p:spTree>
    <p:extLst>
      <p:ext uri="{BB962C8B-B14F-4D97-AF65-F5344CB8AC3E}">
        <p14:creationId xmlns:p14="http://schemas.microsoft.com/office/powerpoint/2010/main" val="16323696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516379" y="2366305"/>
            <a:ext cx="3877985" cy="646331"/>
          </a:xfrm>
          <a:prstGeom prst="rect">
            <a:avLst/>
          </a:prstGeom>
          <a:noFill/>
        </p:spPr>
        <p:txBody>
          <a:bodyPr wrap="none" rtlCol="0">
            <a:spAutoFit/>
          </a:bodyPr>
          <a:lstStyle/>
          <a:p>
            <a:r>
              <a:rPr kumimoji="1" lang="ja-JP" altLang="en-US" dirty="0"/>
              <a:t>拡張メソッドを使ってみましょう</a:t>
            </a:r>
            <a:br>
              <a:rPr kumimoji="1" lang="en-US" altLang="ja-JP" dirty="0"/>
            </a:br>
            <a:r>
              <a:rPr kumimoji="1" lang="ja-JP" altLang="en-US" dirty="0" err="1"/>
              <a:t>でもでも</a:t>
            </a:r>
            <a:r>
              <a:rPr kumimoji="1" lang="ja-JP" altLang="en-US" dirty="0"/>
              <a:t>拡張メソッドてなんやねん</a:t>
            </a:r>
          </a:p>
        </p:txBody>
      </p:sp>
    </p:spTree>
    <p:extLst>
      <p:ext uri="{BB962C8B-B14F-4D97-AF65-F5344CB8AC3E}">
        <p14:creationId xmlns:p14="http://schemas.microsoft.com/office/powerpoint/2010/main" val="4155797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1564402" y="1417490"/>
            <a:ext cx="5724644" cy="646331"/>
          </a:xfrm>
          <a:prstGeom prst="rect">
            <a:avLst/>
          </a:prstGeom>
          <a:noFill/>
        </p:spPr>
        <p:txBody>
          <a:bodyPr wrap="none" rtlCol="0">
            <a:spAutoFit/>
          </a:bodyPr>
          <a:lstStyle/>
          <a:p>
            <a:r>
              <a:rPr kumimoji="1" lang="ja-JP" altLang="en-US" dirty="0"/>
              <a:t>既存のクラスに対して、</a:t>
            </a:r>
            <a:br>
              <a:rPr kumimoji="1" lang="en-US" altLang="ja-JP" dirty="0"/>
            </a:br>
            <a:r>
              <a:rPr kumimoji="1" lang="ja-JP" altLang="en-US" dirty="0"/>
              <a:t>クラス内に定義されていないメソッドを追加できます</a:t>
            </a:r>
          </a:p>
        </p:txBody>
      </p:sp>
      <p:pic>
        <p:nvPicPr>
          <p:cNvPr id="5" name="図 4">
            <a:extLst>
              <a:ext uri="{FF2B5EF4-FFF2-40B4-BE49-F238E27FC236}">
                <a16:creationId xmlns:a16="http://schemas.microsoft.com/office/drawing/2014/main" id="{F48EE33E-DC39-4669-8EE0-EB88AFD729D7}"/>
              </a:ext>
            </a:extLst>
          </p:cNvPr>
          <p:cNvPicPr>
            <a:picLocks noChangeAspect="1"/>
          </p:cNvPicPr>
          <p:nvPr/>
        </p:nvPicPr>
        <p:blipFill>
          <a:blip r:embed="rId2"/>
          <a:stretch>
            <a:fillRect/>
          </a:stretch>
        </p:blipFill>
        <p:spPr>
          <a:xfrm>
            <a:off x="249836" y="2181852"/>
            <a:ext cx="3800145" cy="2483685"/>
          </a:xfrm>
          <a:prstGeom prst="rect">
            <a:avLst/>
          </a:prstGeom>
        </p:spPr>
      </p:pic>
      <p:sp>
        <p:nvSpPr>
          <p:cNvPr id="6" name="正方形/長方形 5">
            <a:extLst>
              <a:ext uri="{FF2B5EF4-FFF2-40B4-BE49-F238E27FC236}">
                <a16:creationId xmlns:a16="http://schemas.microsoft.com/office/drawing/2014/main" id="{52729E7A-C325-4411-9A98-EC6ED00D4BFE}"/>
              </a:ext>
            </a:extLst>
          </p:cNvPr>
          <p:cNvSpPr/>
          <p:nvPr/>
        </p:nvSpPr>
        <p:spPr>
          <a:xfrm>
            <a:off x="494778" y="2571749"/>
            <a:ext cx="3450921" cy="19313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11318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633" y="1375386"/>
            <a:ext cx="2262158" cy="369332"/>
          </a:xfrm>
          <a:prstGeom prst="rect">
            <a:avLst/>
          </a:prstGeom>
          <a:noFill/>
        </p:spPr>
        <p:txBody>
          <a:bodyPr wrap="none" rtlCol="0">
            <a:spAutoFit/>
          </a:bodyPr>
          <a:lstStyle/>
          <a:p>
            <a:r>
              <a:rPr kumimoji="1" lang="ja-JP" altLang="en-US" dirty="0"/>
              <a:t>こんな感じで使える</a:t>
            </a:r>
          </a:p>
        </p:txBody>
      </p:sp>
      <p:pic>
        <p:nvPicPr>
          <p:cNvPr id="6" name="図 5">
            <a:extLst>
              <a:ext uri="{FF2B5EF4-FFF2-40B4-BE49-F238E27FC236}">
                <a16:creationId xmlns:a16="http://schemas.microsoft.com/office/drawing/2014/main" id="{77998BD3-7C4E-4840-AA6D-2A5D2CE25004}"/>
              </a:ext>
            </a:extLst>
          </p:cNvPr>
          <p:cNvPicPr>
            <a:picLocks noChangeAspect="1"/>
          </p:cNvPicPr>
          <p:nvPr/>
        </p:nvPicPr>
        <p:blipFill>
          <a:blip r:embed="rId2"/>
          <a:stretch>
            <a:fillRect/>
          </a:stretch>
        </p:blipFill>
        <p:spPr>
          <a:xfrm>
            <a:off x="212812" y="1856718"/>
            <a:ext cx="2785821" cy="2096049"/>
          </a:xfrm>
          <a:prstGeom prst="rect">
            <a:avLst/>
          </a:prstGeom>
        </p:spPr>
      </p:pic>
      <p:sp>
        <p:nvSpPr>
          <p:cNvPr id="9" name="テキスト ボックス 8">
            <a:extLst>
              <a:ext uri="{FF2B5EF4-FFF2-40B4-BE49-F238E27FC236}">
                <a16:creationId xmlns:a16="http://schemas.microsoft.com/office/drawing/2014/main" id="{83513DC3-376F-4B1F-8900-9936FB614156}"/>
              </a:ext>
            </a:extLst>
          </p:cNvPr>
          <p:cNvSpPr txBox="1"/>
          <p:nvPr/>
        </p:nvSpPr>
        <p:spPr>
          <a:xfrm>
            <a:off x="212812" y="1659699"/>
            <a:ext cx="1467068" cy="246221"/>
          </a:xfrm>
          <a:prstGeom prst="rect">
            <a:avLst/>
          </a:prstGeom>
          <a:noFill/>
        </p:spPr>
        <p:txBody>
          <a:bodyPr wrap="none" rtlCol="0">
            <a:spAutoFit/>
          </a:bodyPr>
          <a:lstStyle/>
          <a:p>
            <a:r>
              <a:rPr kumimoji="1" lang="en-US" altLang="ja-JP" sz="1000" dirty="0"/>
              <a:t>※</a:t>
            </a:r>
            <a:r>
              <a:rPr kumimoji="1" lang="ja-JP" altLang="en-US" sz="1000" dirty="0"/>
              <a:t>何もメソッドはない</a:t>
            </a:r>
          </a:p>
        </p:txBody>
      </p:sp>
      <p:pic>
        <p:nvPicPr>
          <p:cNvPr id="12" name="図 11">
            <a:extLst>
              <a:ext uri="{FF2B5EF4-FFF2-40B4-BE49-F238E27FC236}">
                <a16:creationId xmlns:a16="http://schemas.microsoft.com/office/drawing/2014/main" id="{768C1D88-68ED-4034-9DE1-07DB6D4B7668}"/>
              </a:ext>
            </a:extLst>
          </p:cNvPr>
          <p:cNvPicPr>
            <a:picLocks noChangeAspect="1"/>
          </p:cNvPicPr>
          <p:nvPr/>
        </p:nvPicPr>
        <p:blipFill>
          <a:blip r:embed="rId3"/>
          <a:stretch>
            <a:fillRect/>
          </a:stretch>
        </p:blipFill>
        <p:spPr>
          <a:xfrm>
            <a:off x="4572000" y="2380233"/>
            <a:ext cx="3520972" cy="1059353"/>
          </a:xfrm>
          <a:prstGeom prst="rect">
            <a:avLst/>
          </a:prstGeom>
        </p:spPr>
      </p:pic>
      <p:cxnSp>
        <p:nvCxnSpPr>
          <p:cNvPr id="14" name="直線矢印コネクタ 13">
            <a:extLst>
              <a:ext uri="{FF2B5EF4-FFF2-40B4-BE49-F238E27FC236}">
                <a16:creationId xmlns:a16="http://schemas.microsoft.com/office/drawing/2014/main" id="{70F26B85-39E7-4DF0-B5C3-AF0D3132162D}"/>
              </a:ext>
            </a:extLst>
          </p:cNvPr>
          <p:cNvCxnSpPr/>
          <p:nvPr/>
        </p:nvCxnSpPr>
        <p:spPr>
          <a:xfrm>
            <a:off x="3206663" y="2904742"/>
            <a:ext cx="1033397"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94C3EC05-0372-48EB-B9DD-21615866C218}"/>
              </a:ext>
            </a:extLst>
          </p:cNvPr>
          <p:cNvSpPr txBox="1"/>
          <p:nvPr/>
        </p:nvSpPr>
        <p:spPr>
          <a:xfrm>
            <a:off x="4473749" y="2134012"/>
            <a:ext cx="3390672" cy="246221"/>
          </a:xfrm>
          <a:prstGeom prst="rect">
            <a:avLst/>
          </a:prstGeom>
          <a:noFill/>
        </p:spPr>
        <p:txBody>
          <a:bodyPr wrap="none" rtlCol="0">
            <a:spAutoFit/>
          </a:bodyPr>
          <a:lstStyle/>
          <a:p>
            <a:r>
              <a:rPr kumimoji="1" lang="en-US" altLang="ja-JP" sz="1000" dirty="0"/>
              <a:t>※</a:t>
            </a:r>
            <a:r>
              <a:rPr kumimoji="1" lang="ja-JP" altLang="en-US" sz="1000" dirty="0"/>
              <a:t>先ほど拡張クラスに定義</a:t>
            </a:r>
            <a:r>
              <a:rPr lang="ja-JP" altLang="en-US" sz="1000" dirty="0"/>
              <a:t>を追加したので使用できる</a:t>
            </a:r>
            <a:endParaRPr kumimoji="1" lang="ja-JP" altLang="en-US" sz="1000" dirty="0"/>
          </a:p>
        </p:txBody>
      </p:sp>
    </p:spTree>
    <p:extLst>
      <p:ext uri="{BB962C8B-B14F-4D97-AF65-F5344CB8AC3E}">
        <p14:creationId xmlns:p14="http://schemas.microsoft.com/office/powerpoint/2010/main" val="738236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50370" y="834611"/>
            <a:ext cx="7324284" cy="2122999"/>
          </a:xfrm>
        </p:spPr>
        <p:txBody>
          <a:bodyPr/>
          <a:lstStyle/>
          <a:p>
            <a:pPr marL="285750" indent="-285750">
              <a:buFont typeface="Wingdings" panose="05000000000000000000" pitchFamily="2" charset="2"/>
              <a:buChar char="n"/>
            </a:pPr>
            <a:r>
              <a:rPr lang="en-US" altLang="ja-JP" sz="1400" dirty="0"/>
              <a:t>HTML</a:t>
            </a:r>
          </a:p>
          <a:p>
            <a:pPr marL="1028700" lvl="1">
              <a:buFont typeface="Wingdings" panose="05000000000000000000" pitchFamily="2" charset="2"/>
              <a:buChar char="n"/>
            </a:pPr>
            <a:r>
              <a:rPr lang="ja-JP" altLang="en-US" sz="1200" dirty="0"/>
              <a:t>画面に表示されるもの</a:t>
            </a:r>
            <a:r>
              <a:rPr lang="en-US" altLang="ja-JP" sz="1200" dirty="0"/>
              <a:t>(</a:t>
            </a:r>
            <a:r>
              <a:rPr lang="ja-JP" altLang="en-US" sz="1200" dirty="0"/>
              <a:t>ボタンとか</a:t>
            </a:r>
            <a:r>
              <a:rPr lang="en-US" altLang="ja-JP" sz="1200" dirty="0"/>
              <a:t>)</a:t>
            </a:r>
            <a:r>
              <a:rPr lang="ja-JP" altLang="en-US" sz="1200" dirty="0"/>
              <a:t>を書いていきます。</a:t>
            </a:r>
            <a:endParaRPr lang="en-US" altLang="ja-JP" sz="1200" dirty="0"/>
          </a:p>
          <a:p>
            <a:pPr marL="1028700" lvl="1">
              <a:buFont typeface="Wingdings" panose="05000000000000000000" pitchFamily="2" charset="2"/>
              <a:buChar char="n"/>
            </a:pPr>
            <a:endParaRPr lang="en-US" altLang="ja-JP" sz="1000" dirty="0"/>
          </a:p>
          <a:p>
            <a:pPr marL="285750" indent="-285750">
              <a:buFont typeface="Wingdings" panose="05000000000000000000" pitchFamily="2" charset="2"/>
              <a:buChar char="n"/>
            </a:pPr>
            <a:r>
              <a:rPr lang="en-US" altLang="ja-JP" sz="1400" dirty="0"/>
              <a:t>CSS</a:t>
            </a:r>
          </a:p>
          <a:p>
            <a:pPr marL="1028700" lvl="1">
              <a:buFont typeface="Wingdings" panose="05000000000000000000" pitchFamily="2" charset="2"/>
              <a:buChar char="n"/>
            </a:pPr>
            <a:r>
              <a:rPr lang="en-US" altLang="ja-JP" sz="1200" dirty="0"/>
              <a:t>HTML</a:t>
            </a:r>
            <a:r>
              <a:rPr lang="ja-JP" altLang="en-US" sz="1200" dirty="0"/>
              <a:t>で書いたものに対して、レイアウトをしていきます</a:t>
            </a:r>
            <a:endParaRPr lang="en-US" altLang="ja-JP" sz="1200" dirty="0"/>
          </a:p>
          <a:p>
            <a:pPr marL="285750" indent="-285750">
              <a:buFont typeface="Wingdings" panose="05000000000000000000" pitchFamily="2" charset="2"/>
              <a:buChar char="n"/>
            </a:pPr>
            <a:endParaRPr lang="en-US" altLang="ja-JP" sz="1400" dirty="0"/>
          </a:p>
          <a:p>
            <a:pPr marL="285750" indent="-285750">
              <a:buFont typeface="Wingdings" panose="05000000000000000000" pitchFamily="2" charset="2"/>
              <a:buChar char="n"/>
            </a:pPr>
            <a:r>
              <a:rPr lang="en-US" altLang="ja-JP" sz="1400" dirty="0"/>
              <a:t>JavaScript</a:t>
            </a:r>
          </a:p>
          <a:p>
            <a:pPr marL="1028700" lvl="1">
              <a:buFont typeface="Wingdings" panose="05000000000000000000" pitchFamily="2" charset="2"/>
              <a:buChar char="n"/>
            </a:pPr>
            <a:r>
              <a:rPr lang="ja-JP" altLang="en-US" sz="1200" dirty="0"/>
              <a:t>関数を実行できます。ボタンを生成出来たり</a:t>
            </a:r>
            <a:r>
              <a:rPr lang="en-US" altLang="ja-JP" sz="1200" dirty="0"/>
              <a:t>CSS</a:t>
            </a:r>
            <a:r>
              <a:rPr lang="ja-JP" altLang="en-US" sz="1200" dirty="0"/>
              <a:t>を適応出来たり、大体のことが出来ます</a:t>
            </a:r>
            <a:endParaRPr lang="en-US" altLang="ja-JP" sz="1200" dirty="0"/>
          </a:p>
          <a:p>
            <a:pPr lvl="1" indent="0">
              <a:buNone/>
            </a:pP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作成するもの</a:t>
            </a:r>
            <a:endParaRPr kumimoji="1" lang="ja-JP" altLang="en-US" dirty="0"/>
          </a:p>
        </p:txBody>
      </p:sp>
      <p:sp>
        <p:nvSpPr>
          <p:cNvPr id="4" name="テキスト ボックス 3">
            <a:extLst>
              <a:ext uri="{FF2B5EF4-FFF2-40B4-BE49-F238E27FC236}">
                <a16:creationId xmlns:a16="http://schemas.microsoft.com/office/drawing/2014/main" id="{2BFCD92B-92A5-4D7D-8859-4290AF53A53C}"/>
              </a:ext>
            </a:extLst>
          </p:cNvPr>
          <p:cNvSpPr txBox="1"/>
          <p:nvPr/>
        </p:nvSpPr>
        <p:spPr>
          <a:xfrm>
            <a:off x="350370" y="3406190"/>
            <a:ext cx="3008060" cy="369332"/>
          </a:xfrm>
          <a:prstGeom prst="rect">
            <a:avLst/>
          </a:prstGeom>
          <a:noFill/>
        </p:spPr>
        <p:txBody>
          <a:bodyPr wrap="square" rtlCol="0">
            <a:spAutoFit/>
          </a:bodyPr>
          <a:lstStyle/>
          <a:p>
            <a:r>
              <a:rPr lang="ja-JP" altLang="en-US" dirty="0"/>
              <a:t>だいたいこんな感じです</a:t>
            </a:r>
            <a:endParaRPr kumimoji="1" lang="ja-JP" altLang="en-US" dirty="0"/>
          </a:p>
        </p:txBody>
      </p:sp>
      <p:sp>
        <p:nvSpPr>
          <p:cNvPr id="5" name="テキスト ボックス 4">
            <a:extLst>
              <a:ext uri="{FF2B5EF4-FFF2-40B4-BE49-F238E27FC236}">
                <a16:creationId xmlns:a16="http://schemas.microsoft.com/office/drawing/2014/main" id="{C7CCB20C-39E0-4F8E-A125-EE5E27716CA3}"/>
              </a:ext>
            </a:extLst>
          </p:cNvPr>
          <p:cNvSpPr txBox="1"/>
          <p:nvPr/>
        </p:nvSpPr>
        <p:spPr>
          <a:xfrm>
            <a:off x="350370" y="3990874"/>
            <a:ext cx="3008060" cy="369332"/>
          </a:xfrm>
          <a:prstGeom prst="rect">
            <a:avLst/>
          </a:prstGeom>
          <a:noFill/>
        </p:spPr>
        <p:txBody>
          <a:bodyPr wrap="square" rtlCol="0">
            <a:spAutoFit/>
          </a:bodyPr>
          <a:lstStyle/>
          <a:p>
            <a:r>
              <a:rPr lang="ja-JP" altLang="en-US" dirty="0"/>
              <a:t>では作っていき</a:t>
            </a:r>
            <a:r>
              <a:rPr lang="ja-JP" altLang="en-US" dirty="0" err="1"/>
              <a:t>ましょ</a:t>
            </a:r>
            <a:endParaRPr kumimoji="1" lang="ja-JP" altLang="en-US" dirty="0"/>
          </a:p>
        </p:txBody>
      </p:sp>
    </p:spTree>
    <p:extLst>
      <p:ext uri="{BB962C8B-B14F-4D97-AF65-F5344CB8AC3E}">
        <p14:creationId xmlns:p14="http://schemas.microsoft.com/office/powerpoint/2010/main" val="27453377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633" y="1217883"/>
            <a:ext cx="2031325" cy="369332"/>
          </a:xfrm>
          <a:prstGeom prst="rect">
            <a:avLst/>
          </a:prstGeom>
          <a:noFill/>
        </p:spPr>
        <p:txBody>
          <a:bodyPr wrap="none" rtlCol="0">
            <a:spAutoFit/>
          </a:bodyPr>
          <a:lstStyle/>
          <a:p>
            <a:r>
              <a:rPr kumimoji="1" lang="ja-JP" altLang="en-US" dirty="0"/>
              <a:t>作ってみましょう</a:t>
            </a:r>
          </a:p>
        </p:txBody>
      </p:sp>
      <p:pic>
        <p:nvPicPr>
          <p:cNvPr id="11" name="図 10">
            <a:extLst>
              <a:ext uri="{FF2B5EF4-FFF2-40B4-BE49-F238E27FC236}">
                <a16:creationId xmlns:a16="http://schemas.microsoft.com/office/drawing/2014/main" id="{925E4224-1B19-4E76-97B6-D101C9AFC1D0}"/>
              </a:ext>
            </a:extLst>
          </p:cNvPr>
          <p:cNvPicPr>
            <a:picLocks noChangeAspect="1"/>
          </p:cNvPicPr>
          <p:nvPr/>
        </p:nvPicPr>
        <p:blipFill>
          <a:blip r:embed="rId2"/>
          <a:stretch>
            <a:fillRect/>
          </a:stretch>
        </p:blipFill>
        <p:spPr>
          <a:xfrm>
            <a:off x="249836" y="2000231"/>
            <a:ext cx="3800145" cy="2483685"/>
          </a:xfrm>
          <a:prstGeom prst="rect">
            <a:avLst/>
          </a:prstGeom>
        </p:spPr>
      </p:pic>
      <p:sp>
        <p:nvSpPr>
          <p:cNvPr id="13" name="テキスト ボックス 12">
            <a:extLst>
              <a:ext uri="{FF2B5EF4-FFF2-40B4-BE49-F238E27FC236}">
                <a16:creationId xmlns:a16="http://schemas.microsoft.com/office/drawing/2014/main" id="{962EC4B8-E6A6-44A4-92ED-1D824D8096C9}"/>
              </a:ext>
            </a:extLst>
          </p:cNvPr>
          <p:cNvSpPr txBox="1"/>
          <p:nvPr/>
        </p:nvSpPr>
        <p:spPr>
          <a:xfrm>
            <a:off x="4339955" y="2202418"/>
            <a:ext cx="3530134" cy="738664"/>
          </a:xfrm>
          <a:prstGeom prst="rect">
            <a:avLst/>
          </a:prstGeom>
          <a:noFill/>
        </p:spPr>
        <p:txBody>
          <a:bodyPr wrap="none" rtlCol="0">
            <a:spAutoFit/>
          </a:bodyPr>
          <a:lstStyle/>
          <a:p>
            <a:pPr marL="342900" indent="-342900">
              <a:buFont typeface="+mj-lt"/>
              <a:buAutoNum type="arabicPeriod"/>
            </a:pPr>
            <a:r>
              <a:rPr kumimoji="1" lang="en-US" altLang="ja-JP" sz="1400" dirty="0"/>
              <a:t>Extension</a:t>
            </a:r>
            <a:r>
              <a:rPr kumimoji="1" lang="ja-JP" altLang="en-US" sz="1400" dirty="0"/>
              <a:t>というクラスを作成します</a:t>
            </a:r>
            <a:endParaRPr kumimoji="1" lang="en-US" altLang="ja-JP" sz="1400" dirty="0"/>
          </a:p>
          <a:p>
            <a:pPr marL="342900" indent="-342900">
              <a:buFont typeface="+mj-lt"/>
              <a:buAutoNum type="arabicPeriod"/>
            </a:pPr>
            <a:r>
              <a:rPr lang="en-US" altLang="ja-JP" sz="1400" dirty="0"/>
              <a:t>static</a:t>
            </a:r>
            <a:r>
              <a:rPr lang="ja-JP" altLang="en-US" sz="1400" dirty="0"/>
              <a:t>なクラスに変更します</a:t>
            </a:r>
            <a:endParaRPr lang="en-US" altLang="ja-JP" sz="1400" dirty="0"/>
          </a:p>
          <a:p>
            <a:pPr marL="342900" indent="-342900">
              <a:buFont typeface="+mj-lt"/>
              <a:buAutoNum type="arabicPeriod"/>
            </a:pPr>
            <a:r>
              <a:rPr kumimoji="1" lang="en-US" altLang="ja-JP" sz="1400" dirty="0"/>
              <a:t>※</a:t>
            </a:r>
            <a:r>
              <a:rPr kumimoji="1" lang="ja-JP" altLang="en-US" sz="1400" dirty="0"/>
              <a:t>①のメソッドを追加します</a:t>
            </a:r>
          </a:p>
        </p:txBody>
      </p:sp>
      <p:sp>
        <p:nvSpPr>
          <p:cNvPr id="16" name="テキスト ボックス 15">
            <a:extLst>
              <a:ext uri="{FF2B5EF4-FFF2-40B4-BE49-F238E27FC236}">
                <a16:creationId xmlns:a16="http://schemas.microsoft.com/office/drawing/2014/main" id="{4522CF11-E847-4FED-970F-4157C796E4B0}"/>
              </a:ext>
            </a:extLst>
          </p:cNvPr>
          <p:cNvSpPr txBox="1"/>
          <p:nvPr/>
        </p:nvSpPr>
        <p:spPr>
          <a:xfrm>
            <a:off x="249836" y="1744718"/>
            <a:ext cx="1723549" cy="246221"/>
          </a:xfrm>
          <a:prstGeom prst="rect">
            <a:avLst/>
          </a:prstGeom>
          <a:noFill/>
        </p:spPr>
        <p:txBody>
          <a:bodyPr wrap="none" rtlCol="0">
            <a:spAutoFit/>
          </a:bodyPr>
          <a:lstStyle/>
          <a:p>
            <a:r>
              <a:rPr kumimoji="1" lang="en-US" altLang="ja-JP" sz="1000" dirty="0"/>
              <a:t>※</a:t>
            </a:r>
            <a:r>
              <a:rPr kumimoji="1" lang="ja-JP" altLang="en-US" sz="1000" dirty="0"/>
              <a:t>①今回拡張するメソッド</a:t>
            </a:r>
          </a:p>
        </p:txBody>
      </p:sp>
      <p:sp>
        <p:nvSpPr>
          <p:cNvPr id="17" name="テキスト ボックス 16">
            <a:extLst>
              <a:ext uri="{FF2B5EF4-FFF2-40B4-BE49-F238E27FC236}">
                <a16:creationId xmlns:a16="http://schemas.microsoft.com/office/drawing/2014/main" id="{0E3E42DC-6848-4556-AAB6-051C0CEC3534}"/>
              </a:ext>
            </a:extLst>
          </p:cNvPr>
          <p:cNvSpPr txBox="1"/>
          <p:nvPr/>
        </p:nvSpPr>
        <p:spPr>
          <a:xfrm>
            <a:off x="4339955" y="3312933"/>
            <a:ext cx="3775393" cy="523220"/>
          </a:xfrm>
          <a:prstGeom prst="rect">
            <a:avLst/>
          </a:prstGeom>
          <a:noFill/>
        </p:spPr>
        <p:txBody>
          <a:bodyPr wrap="none" rtlCol="0">
            <a:spAutoFit/>
          </a:bodyPr>
          <a:lstStyle/>
          <a:p>
            <a:r>
              <a:rPr kumimoji="1" lang="ja-JP" altLang="en-US" sz="1400" dirty="0"/>
              <a:t>追加が終わったら、先ほどのコンテンツ情報</a:t>
            </a:r>
            <a:br>
              <a:rPr kumimoji="1" lang="en-US" altLang="ja-JP" sz="1400" dirty="0"/>
            </a:br>
            <a:r>
              <a:rPr kumimoji="1" lang="ja-JP" altLang="en-US" sz="1400" dirty="0"/>
              <a:t>一覧を返す処理に編集をしてあげましょう</a:t>
            </a:r>
          </a:p>
        </p:txBody>
      </p:sp>
      <p:sp>
        <p:nvSpPr>
          <p:cNvPr id="4" name="正方形/長方形 3">
            <a:extLst>
              <a:ext uri="{FF2B5EF4-FFF2-40B4-BE49-F238E27FC236}">
                <a16:creationId xmlns:a16="http://schemas.microsoft.com/office/drawing/2014/main" id="{F543193D-C66D-4CC6-8D6A-4EF0A98FF7DC}"/>
              </a:ext>
            </a:extLst>
          </p:cNvPr>
          <p:cNvSpPr/>
          <p:nvPr/>
        </p:nvSpPr>
        <p:spPr>
          <a:xfrm>
            <a:off x="544881" y="2398734"/>
            <a:ext cx="3419607" cy="100208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5211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8" name="テキスト ボックス 7">
            <a:extLst>
              <a:ext uri="{FF2B5EF4-FFF2-40B4-BE49-F238E27FC236}">
                <a16:creationId xmlns:a16="http://schemas.microsoft.com/office/drawing/2014/main" id="{68903CB1-00DB-4D4B-93CE-1BC7C4CE1F6E}"/>
              </a:ext>
            </a:extLst>
          </p:cNvPr>
          <p:cNvSpPr txBox="1"/>
          <p:nvPr/>
        </p:nvSpPr>
        <p:spPr>
          <a:xfrm>
            <a:off x="3311451" y="1336750"/>
            <a:ext cx="1338828" cy="369332"/>
          </a:xfrm>
          <a:prstGeom prst="rect">
            <a:avLst/>
          </a:prstGeom>
          <a:noFill/>
        </p:spPr>
        <p:txBody>
          <a:bodyPr wrap="none" rtlCol="0">
            <a:spAutoFit/>
          </a:bodyPr>
          <a:lstStyle/>
          <a:p>
            <a:r>
              <a:rPr kumimoji="1" lang="ja-JP" altLang="en-US" dirty="0"/>
              <a:t>こんな感じ</a:t>
            </a:r>
          </a:p>
        </p:txBody>
      </p:sp>
      <p:pic>
        <p:nvPicPr>
          <p:cNvPr id="5" name="図 4">
            <a:extLst>
              <a:ext uri="{FF2B5EF4-FFF2-40B4-BE49-F238E27FC236}">
                <a16:creationId xmlns:a16="http://schemas.microsoft.com/office/drawing/2014/main" id="{D005BA41-DE0C-4E89-9082-0886120C6089}"/>
              </a:ext>
            </a:extLst>
          </p:cNvPr>
          <p:cNvPicPr>
            <a:picLocks noChangeAspect="1"/>
          </p:cNvPicPr>
          <p:nvPr/>
        </p:nvPicPr>
        <p:blipFill>
          <a:blip r:embed="rId2"/>
          <a:stretch>
            <a:fillRect/>
          </a:stretch>
        </p:blipFill>
        <p:spPr>
          <a:xfrm>
            <a:off x="311689" y="2237966"/>
            <a:ext cx="3669176" cy="1479901"/>
          </a:xfrm>
          <a:prstGeom prst="rect">
            <a:avLst/>
          </a:prstGeom>
        </p:spPr>
      </p:pic>
      <p:sp>
        <p:nvSpPr>
          <p:cNvPr id="6" name="正方形/長方形 5">
            <a:extLst>
              <a:ext uri="{FF2B5EF4-FFF2-40B4-BE49-F238E27FC236}">
                <a16:creationId xmlns:a16="http://schemas.microsoft.com/office/drawing/2014/main" id="{E9EEE600-44B4-422F-9C0E-EB34CFDB677E}"/>
              </a:ext>
            </a:extLst>
          </p:cNvPr>
          <p:cNvSpPr/>
          <p:nvPr/>
        </p:nvSpPr>
        <p:spPr>
          <a:xfrm>
            <a:off x="1791222" y="3388120"/>
            <a:ext cx="889348" cy="1316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65D15B9-9E5D-4142-B3A6-48BDC32F06FA}"/>
              </a:ext>
            </a:extLst>
          </p:cNvPr>
          <p:cNvSpPr/>
          <p:nvPr/>
        </p:nvSpPr>
        <p:spPr>
          <a:xfrm>
            <a:off x="1402915" y="3200400"/>
            <a:ext cx="707721" cy="1316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7DEAAD5-F08A-4211-BBBA-B8EB6C70DE49}"/>
              </a:ext>
            </a:extLst>
          </p:cNvPr>
          <p:cNvSpPr txBox="1"/>
          <p:nvPr/>
        </p:nvSpPr>
        <p:spPr>
          <a:xfrm>
            <a:off x="4402677" y="2896915"/>
            <a:ext cx="3373039" cy="369332"/>
          </a:xfrm>
          <a:prstGeom prst="rect">
            <a:avLst/>
          </a:prstGeom>
          <a:noFill/>
        </p:spPr>
        <p:txBody>
          <a:bodyPr wrap="none" rtlCol="0">
            <a:spAutoFit/>
          </a:bodyPr>
          <a:lstStyle/>
          <a:p>
            <a:r>
              <a:rPr kumimoji="1" lang="ja-JP" altLang="en-US" dirty="0" err="1"/>
              <a:t>ではでは</a:t>
            </a:r>
            <a:r>
              <a:rPr kumimoji="1" lang="ja-JP" altLang="en-US" dirty="0"/>
              <a:t>叩いてみましょう</a:t>
            </a:r>
            <a:r>
              <a:rPr kumimoji="1" lang="en-US" altLang="ja-JP" dirty="0"/>
              <a:t>URI</a:t>
            </a:r>
            <a:endParaRPr kumimoji="1" lang="ja-JP" altLang="en-US" dirty="0"/>
          </a:p>
        </p:txBody>
      </p:sp>
    </p:spTree>
    <p:extLst>
      <p:ext uri="{BB962C8B-B14F-4D97-AF65-F5344CB8AC3E}">
        <p14:creationId xmlns:p14="http://schemas.microsoft.com/office/powerpoint/2010/main" val="25054774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8" name="テキスト ボックス 7">
            <a:extLst>
              <a:ext uri="{FF2B5EF4-FFF2-40B4-BE49-F238E27FC236}">
                <a16:creationId xmlns:a16="http://schemas.microsoft.com/office/drawing/2014/main" id="{68903CB1-00DB-4D4B-93CE-1BC7C4CE1F6E}"/>
              </a:ext>
            </a:extLst>
          </p:cNvPr>
          <p:cNvSpPr txBox="1"/>
          <p:nvPr/>
        </p:nvSpPr>
        <p:spPr>
          <a:xfrm>
            <a:off x="3311451" y="1336750"/>
            <a:ext cx="1569660" cy="369332"/>
          </a:xfrm>
          <a:prstGeom prst="rect">
            <a:avLst/>
          </a:prstGeom>
          <a:noFill/>
        </p:spPr>
        <p:txBody>
          <a:bodyPr wrap="none" rtlCol="0">
            <a:spAutoFit/>
          </a:bodyPr>
          <a:lstStyle/>
          <a:p>
            <a:r>
              <a:rPr kumimoji="1" lang="ja-JP" altLang="en-US" dirty="0"/>
              <a:t>取れましたね</a:t>
            </a:r>
          </a:p>
        </p:txBody>
      </p:sp>
      <p:pic>
        <p:nvPicPr>
          <p:cNvPr id="4" name="図 3">
            <a:extLst>
              <a:ext uri="{FF2B5EF4-FFF2-40B4-BE49-F238E27FC236}">
                <a16:creationId xmlns:a16="http://schemas.microsoft.com/office/drawing/2014/main" id="{DE89C834-8D38-4132-9033-8120ED0F6CC3}"/>
              </a:ext>
            </a:extLst>
          </p:cNvPr>
          <p:cNvPicPr>
            <a:picLocks noChangeAspect="1"/>
          </p:cNvPicPr>
          <p:nvPr/>
        </p:nvPicPr>
        <p:blipFill>
          <a:blip r:embed="rId2"/>
          <a:stretch>
            <a:fillRect/>
          </a:stretch>
        </p:blipFill>
        <p:spPr>
          <a:xfrm>
            <a:off x="929744" y="1706625"/>
            <a:ext cx="6579609" cy="1460984"/>
          </a:xfrm>
          <a:prstGeom prst="rect">
            <a:avLst/>
          </a:prstGeom>
        </p:spPr>
      </p:pic>
      <p:sp>
        <p:nvSpPr>
          <p:cNvPr id="9" name="テキスト ボックス 8">
            <a:extLst>
              <a:ext uri="{FF2B5EF4-FFF2-40B4-BE49-F238E27FC236}">
                <a16:creationId xmlns:a16="http://schemas.microsoft.com/office/drawing/2014/main" id="{4418EF52-B8BD-4E67-B9FC-C2C735969724}"/>
              </a:ext>
            </a:extLst>
          </p:cNvPr>
          <p:cNvSpPr txBox="1"/>
          <p:nvPr/>
        </p:nvSpPr>
        <p:spPr>
          <a:xfrm>
            <a:off x="350370" y="3255291"/>
            <a:ext cx="3294345" cy="1384995"/>
          </a:xfrm>
          <a:prstGeom prst="rect">
            <a:avLst/>
          </a:prstGeom>
          <a:noFill/>
        </p:spPr>
        <p:txBody>
          <a:bodyPr wrap="square" rtlCol="0">
            <a:spAutoFit/>
          </a:bodyPr>
          <a:lstStyle/>
          <a:p>
            <a:r>
              <a:rPr lang="en-US" altLang="ja-JP" sz="600" dirty="0"/>
              <a:t>[</a:t>
            </a:r>
          </a:p>
          <a:p>
            <a:r>
              <a:rPr lang="en-US" altLang="ja-JP" sz="600" dirty="0"/>
              <a:t>	{</a:t>
            </a:r>
          </a:p>
          <a:p>
            <a:r>
              <a:rPr lang="en-US" altLang="ja-JP" sz="600" dirty="0"/>
              <a:t>		"artist": "</a:t>
            </a:r>
            <a:r>
              <a:rPr lang="ja-JP" altLang="en-US" sz="600" dirty="0"/>
              <a:t>不明なアーティスト</a:t>
            </a:r>
            <a:r>
              <a:rPr lang="en-US" altLang="ja-JP" sz="600" dirty="0"/>
              <a:t>",</a:t>
            </a:r>
          </a:p>
          <a:p>
            <a:r>
              <a:rPr lang="en-US" altLang="ja-JP" sz="600" dirty="0"/>
              <a:t>		"title": "Waves",</a:t>
            </a:r>
          </a:p>
          <a:p>
            <a:r>
              <a:rPr lang="en-US" altLang="ja-JP" sz="600" dirty="0"/>
              <a:t>		"genre": "Instrumental",</a:t>
            </a:r>
          </a:p>
          <a:p>
            <a:r>
              <a:rPr lang="en-US" altLang="ja-JP" sz="600" dirty="0"/>
              <a:t>		"</a:t>
            </a:r>
            <a:r>
              <a:rPr lang="en-US" altLang="ja-JP" sz="600" dirty="0" err="1"/>
              <a:t>fileName</a:t>
            </a:r>
            <a:r>
              <a:rPr lang="en-US" altLang="ja-JP" sz="600" dirty="0"/>
              <a:t>": "01 - Waves.mp3"</a:t>
            </a:r>
          </a:p>
          <a:p>
            <a:r>
              <a:rPr lang="en-US" altLang="ja-JP" sz="600" dirty="0"/>
              <a:t>	},</a:t>
            </a:r>
          </a:p>
          <a:p>
            <a:r>
              <a:rPr lang="en-US" altLang="ja-JP" sz="600" dirty="0"/>
              <a:t>	{</a:t>
            </a:r>
          </a:p>
          <a:p>
            <a:r>
              <a:rPr lang="en-US" altLang="ja-JP" sz="600" dirty="0"/>
              <a:t>		"artist": "</a:t>
            </a:r>
            <a:r>
              <a:rPr lang="ja-JP" altLang="en-US" sz="600" dirty="0"/>
              <a:t>東京事変</a:t>
            </a:r>
            <a:r>
              <a:rPr lang="en-US" altLang="ja-JP" sz="600" dirty="0"/>
              <a:t>",</a:t>
            </a:r>
          </a:p>
          <a:p>
            <a:r>
              <a:rPr lang="en-US" altLang="ja-JP" sz="600" dirty="0"/>
              <a:t>		"title": "</a:t>
            </a:r>
            <a:r>
              <a:rPr lang="ja-JP" altLang="en-US" sz="600" dirty="0"/>
              <a:t>スーパースター</a:t>
            </a:r>
            <a:r>
              <a:rPr lang="en-US" altLang="ja-JP" sz="600" dirty="0"/>
              <a:t>",</a:t>
            </a:r>
          </a:p>
          <a:p>
            <a:r>
              <a:rPr lang="en-US" altLang="ja-JP" sz="600" dirty="0"/>
              <a:t>		"genre": "</a:t>
            </a:r>
            <a:r>
              <a:rPr lang="en-US" altLang="ja-JP" sz="600" dirty="0" err="1"/>
              <a:t>JPop</a:t>
            </a:r>
            <a:r>
              <a:rPr lang="en-US" altLang="ja-JP" sz="600" dirty="0"/>
              <a:t>",</a:t>
            </a:r>
          </a:p>
          <a:p>
            <a:r>
              <a:rPr lang="en-US" altLang="ja-JP" sz="600" dirty="0"/>
              <a:t>		"</a:t>
            </a:r>
            <a:r>
              <a:rPr lang="en-US" altLang="ja-JP" sz="600" dirty="0" err="1"/>
              <a:t>fileName</a:t>
            </a:r>
            <a:r>
              <a:rPr lang="en-US" altLang="ja-JP" sz="600" dirty="0"/>
              <a:t>": "</a:t>
            </a:r>
            <a:r>
              <a:rPr lang="ja-JP" altLang="en-US" sz="600" dirty="0"/>
              <a:t>東京事変</a:t>
            </a:r>
            <a:r>
              <a:rPr lang="en-US" altLang="ja-JP" sz="600" dirty="0"/>
              <a:t>-</a:t>
            </a:r>
            <a:r>
              <a:rPr lang="ja-JP" altLang="en-US" sz="600" dirty="0"/>
              <a:t>スーパースター</a:t>
            </a:r>
            <a:r>
              <a:rPr lang="en-US" altLang="ja-JP" sz="600" dirty="0"/>
              <a:t>.mp3"</a:t>
            </a:r>
          </a:p>
          <a:p>
            <a:r>
              <a:rPr lang="en-US" altLang="ja-JP" sz="600" dirty="0"/>
              <a:t>	},</a:t>
            </a:r>
            <a:br>
              <a:rPr lang="en-US" altLang="ja-JP" sz="600" dirty="0"/>
            </a:br>
            <a:r>
              <a:rPr lang="en-US" altLang="ja-JP" sz="600" dirty="0"/>
              <a:t>]</a:t>
            </a:r>
            <a:endParaRPr kumimoji="1" lang="ja-JP" altLang="en-US" sz="600" dirty="0"/>
          </a:p>
        </p:txBody>
      </p:sp>
      <p:sp>
        <p:nvSpPr>
          <p:cNvPr id="12" name="テキスト ボックス 11">
            <a:extLst>
              <a:ext uri="{FF2B5EF4-FFF2-40B4-BE49-F238E27FC236}">
                <a16:creationId xmlns:a16="http://schemas.microsoft.com/office/drawing/2014/main" id="{7B933555-07F4-4099-BAFA-1E515E9C16B5}"/>
              </a:ext>
            </a:extLst>
          </p:cNvPr>
          <p:cNvSpPr txBox="1"/>
          <p:nvPr/>
        </p:nvSpPr>
        <p:spPr>
          <a:xfrm>
            <a:off x="3439708" y="4272374"/>
            <a:ext cx="1800493" cy="369332"/>
          </a:xfrm>
          <a:prstGeom prst="rect">
            <a:avLst/>
          </a:prstGeom>
          <a:noFill/>
        </p:spPr>
        <p:txBody>
          <a:bodyPr wrap="none" rtlCol="0">
            <a:spAutoFit/>
          </a:bodyPr>
          <a:lstStyle/>
          <a:p>
            <a:r>
              <a:rPr kumimoji="1" lang="ja-JP" altLang="en-US" dirty="0"/>
              <a:t>中身もスッキリ</a:t>
            </a:r>
          </a:p>
        </p:txBody>
      </p:sp>
    </p:spTree>
    <p:extLst>
      <p:ext uri="{BB962C8B-B14F-4D97-AF65-F5344CB8AC3E}">
        <p14:creationId xmlns:p14="http://schemas.microsoft.com/office/powerpoint/2010/main" val="1076595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4" name="テキスト ボックス 13">
            <a:extLst>
              <a:ext uri="{FF2B5EF4-FFF2-40B4-BE49-F238E27FC236}">
                <a16:creationId xmlns:a16="http://schemas.microsoft.com/office/drawing/2014/main" id="{6515CD9F-9FAB-4086-BCF4-5AD6067C59C1}"/>
              </a:ext>
            </a:extLst>
          </p:cNvPr>
          <p:cNvSpPr txBox="1"/>
          <p:nvPr/>
        </p:nvSpPr>
        <p:spPr>
          <a:xfrm>
            <a:off x="2166748" y="2032474"/>
            <a:ext cx="4053417" cy="369332"/>
          </a:xfrm>
          <a:prstGeom prst="rect">
            <a:avLst/>
          </a:prstGeom>
          <a:noFill/>
        </p:spPr>
        <p:txBody>
          <a:bodyPr wrap="none" rtlCol="0">
            <a:spAutoFit/>
          </a:bodyPr>
          <a:lstStyle/>
          <a:p>
            <a:r>
              <a:rPr kumimoji="1" lang="ja-JP" altLang="en-US" dirty="0"/>
              <a:t>次は</a:t>
            </a:r>
            <a:r>
              <a:rPr kumimoji="1" lang="en-US" altLang="ja-JP" dirty="0"/>
              <a:t>Audio</a:t>
            </a:r>
            <a:r>
              <a:rPr kumimoji="1" lang="ja-JP" altLang="en-US" dirty="0"/>
              <a:t>ファイル取得いきましょう</a:t>
            </a:r>
          </a:p>
        </p:txBody>
      </p:sp>
    </p:spTree>
    <p:extLst>
      <p:ext uri="{BB962C8B-B14F-4D97-AF65-F5344CB8AC3E}">
        <p14:creationId xmlns:p14="http://schemas.microsoft.com/office/powerpoint/2010/main" val="31221529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1703285" y="2284884"/>
            <a:ext cx="5660524" cy="923330"/>
          </a:xfrm>
          <a:prstGeom prst="rect">
            <a:avLst/>
          </a:prstGeom>
          <a:noFill/>
        </p:spPr>
        <p:txBody>
          <a:bodyPr wrap="none" rtlCol="0">
            <a:spAutoFit/>
          </a:bodyPr>
          <a:lstStyle/>
          <a:p>
            <a:pPr marL="342900" indent="-342900">
              <a:buFont typeface="+mj-lt"/>
              <a:buAutoNum type="arabicPeriod"/>
            </a:pPr>
            <a:r>
              <a:rPr kumimoji="1" lang="en-US" altLang="ja-JP" dirty="0"/>
              <a:t>Mp3</a:t>
            </a:r>
            <a:r>
              <a:rPr kumimoji="1" lang="ja-JP" altLang="en-US" dirty="0"/>
              <a:t>ファイルを</a:t>
            </a:r>
            <a:r>
              <a:rPr kumimoji="1" lang="en-US" altLang="ja-JP" dirty="0"/>
              <a:t>byte[]</a:t>
            </a:r>
            <a:r>
              <a:rPr kumimoji="1" lang="ja-JP" altLang="en-US" dirty="0"/>
              <a:t>として取得する</a:t>
            </a:r>
            <a:endParaRPr kumimoji="1" lang="en-US" altLang="ja-JP" dirty="0"/>
          </a:p>
          <a:p>
            <a:pPr marL="342900" indent="-342900">
              <a:buFont typeface="+mj-lt"/>
              <a:buAutoNum type="arabicPeriod"/>
            </a:pPr>
            <a:r>
              <a:rPr lang="ja-JP" altLang="en-US" dirty="0"/>
              <a:t>コントローラーにて</a:t>
            </a:r>
            <a:r>
              <a:rPr lang="en-US" altLang="ja-JP" dirty="0" err="1"/>
              <a:t>ViewModel</a:t>
            </a:r>
            <a:r>
              <a:rPr lang="ja-JP" altLang="en-US" dirty="0"/>
              <a:t>に詰め替えて返す</a:t>
            </a:r>
            <a:br>
              <a:rPr kumimoji="1" lang="en-US" altLang="ja-JP" dirty="0"/>
            </a:br>
            <a:endParaRPr kumimoji="1" lang="ja-JP" altLang="en-US" dirty="0"/>
          </a:p>
        </p:txBody>
      </p:sp>
      <p:sp>
        <p:nvSpPr>
          <p:cNvPr id="14" name="テキスト ボックス 13">
            <a:extLst>
              <a:ext uri="{FF2B5EF4-FFF2-40B4-BE49-F238E27FC236}">
                <a16:creationId xmlns:a16="http://schemas.microsoft.com/office/drawing/2014/main" id="{6515CD9F-9FAB-4086-BCF4-5AD6067C59C1}"/>
              </a:ext>
            </a:extLst>
          </p:cNvPr>
          <p:cNvSpPr txBox="1"/>
          <p:nvPr/>
        </p:nvSpPr>
        <p:spPr>
          <a:xfrm>
            <a:off x="3475718" y="1847808"/>
            <a:ext cx="1338828" cy="369332"/>
          </a:xfrm>
          <a:prstGeom prst="rect">
            <a:avLst/>
          </a:prstGeom>
          <a:noFill/>
        </p:spPr>
        <p:txBody>
          <a:bodyPr wrap="none" rtlCol="0">
            <a:spAutoFit/>
          </a:bodyPr>
          <a:lstStyle/>
          <a:p>
            <a:r>
              <a:rPr kumimoji="1" lang="ja-JP" altLang="en-US" dirty="0"/>
              <a:t>処理の概要</a:t>
            </a:r>
          </a:p>
        </p:txBody>
      </p:sp>
    </p:spTree>
    <p:extLst>
      <p:ext uri="{BB962C8B-B14F-4D97-AF65-F5344CB8AC3E}">
        <p14:creationId xmlns:p14="http://schemas.microsoft.com/office/powerpoint/2010/main" val="39077077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2299428" y="2093772"/>
            <a:ext cx="3301288" cy="1477328"/>
          </a:xfrm>
          <a:prstGeom prst="rect">
            <a:avLst/>
          </a:prstGeom>
          <a:noFill/>
        </p:spPr>
        <p:txBody>
          <a:bodyPr wrap="none" rtlCol="0">
            <a:spAutoFit/>
          </a:bodyPr>
          <a:lstStyle/>
          <a:p>
            <a:r>
              <a:rPr kumimoji="1" lang="ja-JP" altLang="en-US" dirty="0"/>
              <a:t>今回使うライブラリ</a:t>
            </a:r>
            <a:br>
              <a:rPr lang="en-US" altLang="ja-JP" dirty="0"/>
            </a:br>
            <a:r>
              <a:rPr lang="ja-JP" altLang="en-US" dirty="0"/>
              <a:t>・</a:t>
            </a:r>
            <a:r>
              <a:rPr lang="en-US" altLang="ja-JP" dirty="0" err="1"/>
              <a:t>System.IO.File</a:t>
            </a:r>
            <a:br>
              <a:rPr lang="en-US" altLang="ja-JP" dirty="0"/>
            </a:br>
            <a:br>
              <a:rPr lang="en-US" altLang="ja-JP" dirty="0"/>
            </a:br>
            <a:r>
              <a:rPr lang="ja-JP" altLang="en-US" dirty="0"/>
              <a:t>使用メソッド</a:t>
            </a:r>
            <a:r>
              <a:rPr lang="en-US" altLang="ja-JP" dirty="0"/>
              <a:t>(static)</a:t>
            </a:r>
            <a:br>
              <a:rPr lang="en-US" altLang="ja-JP" dirty="0"/>
            </a:br>
            <a:r>
              <a:rPr lang="ja-JP" altLang="en-US" dirty="0"/>
              <a:t>・</a:t>
            </a:r>
            <a:r>
              <a:rPr lang="en-US" altLang="ja-JP" dirty="0" err="1"/>
              <a:t>ReadAllBytes</a:t>
            </a:r>
            <a:r>
              <a:rPr lang="en-US" altLang="ja-JP" dirty="0"/>
              <a:t>(string path)</a:t>
            </a:r>
            <a:endParaRPr kumimoji="1" lang="ja-JP" altLang="en-US"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99428" y="1377483"/>
            <a:ext cx="4081054" cy="400110"/>
          </a:xfrm>
          <a:prstGeom prst="rect">
            <a:avLst/>
          </a:prstGeom>
          <a:noFill/>
        </p:spPr>
        <p:txBody>
          <a:bodyPr wrap="none" rtlCol="0">
            <a:spAutoFit/>
          </a:bodyPr>
          <a:lstStyle/>
          <a:p>
            <a:r>
              <a:rPr lang="ja-JP" altLang="en-US" sz="2000" dirty="0"/>
              <a:t>まずは</a:t>
            </a:r>
            <a:r>
              <a:rPr lang="en-US" altLang="ja-JP" sz="2000" dirty="0"/>
              <a:t>mp3</a:t>
            </a:r>
            <a:r>
              <a:rPr lang="ja-JP" altLang="en-US" sz="2000" dirty="0"/>
              <a:t>ファイルを</a:t>
            </a:r>
            <a:r>
              <a:rPr lang="en-US" altLang="ja-JP" sz="2000" dirty="0"/>
              <a:t>byte[]</a:t>
            </a:r>
            <a:r>
              <a:rPr lang="ja-JP" altLang="en-US" sz="2000" dirty="0"/>
              <a:t>取得</a:t>
            </a:r>
            <a:endParaRPr kumimoji="1" lang="ja-JP" altLang="en-US" sz="2000" dirty="0"/>
          </a:p>
        </p:txBody>
      </p:sp>
    </p:spTree>
    <p:extLst>
      <p:ext uri="{BB962C8B-B14F-4D97-AF65-F5344CB8AC3E}">
        <p14:creationId xmlns:p14="http://schemas.microsoft.com/office/powerpoint/2010/main" val="230822950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710199" y="1967147"/>
            <a:ext cx="8227189" cy="369332"/>
          </a:xfrm>
          <a:prstGeom prst="rect">
            <a:avLst/>
          </a:prstGeom>
          <a:noFill/>
        </p:spPr>
        <p:txBody>
          <a:bodyPr wrap="none" rtlCol="0">
            <a:spAutoFit/>
          </a:bodyPr>
          <a:lstStyle/>
          <a:p>
            <a:r>
              <a:rPr lang="en-US" altLang="ja-JP" dirty="0" err="1"/>
              <a:t>System.IO.File.ReadAllBytes</a:t>
            </a:r>
            <a:r>
              <a:rPr lang="en-US" altLang="ja-JP" dirty="0"/>
              <a:t>(string </a:t>
            </a:r>
            <a:r>
              <a:rPr lang="en-US" altLang="ja-JP" dirty="0">
                <a:solidFill>
                  <a:srgbClr val="FF0000"/>
                </a:solidFill>
              </a:rPr>
              <a:t>path</a:t>
            </a:r>
            <a:r>
              <a:rPr lang="en-US" altLang="ja-JP" dirty="0"/>
              <a:t>) // </a:t>
            </a:r>
            <a:r>
              <a:rPr lang="en-US" altLang="ja-JP" dirty="0">
                <a:solidFill>
                  <a:srgbClr val="FF0000"/>
                </a:solidFill>
              </a:rPr>
              <a:t>path</a:t>
            </a:r>
            <a:r>
              <a:rPr lang="ja-JP" altLang="en-US" dirty="0">
                <a:solidFill>
                  <a:srgbClr val="FF0000"/>
                </a:solidFill>
              </a:rPr>
              <a:t> </a:t>
            </a:r>
            <a:r>
              <a:rPr lang="en-US" altLang="ja-JP" dirty="0"/>
              <a:t>-&gt;</a:t>
            </a:r>
            <a:r>
              <a:rPr lang="ja-JP" altLang="en-US" dirty="0"/>
              <a:t> </a:t>
            </a:r>
            <a:r>
              <a:rPr lang="en-US" altLang="ja-JP" dirty="0"/>
              <a:t>mp3</a:t>
            </a:r>
            <a:r>
              <a:rPr lang="ja-JP" altLang="en-US" dirty="0"/>
              <a:t>ファイルのパス</a:t>
            </a:r>
            <a:endParaRPr kumimoji="1" lang="ja-JP" altLang="en-US"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457580" y="1315330"/>
            <a:ext cx="3262432" cy="400110"/>
          </a:xfrm>
          <a:prstGeom prst="rect">
            <a:avLst/>
          </a:prstGeom>
          <a:noFill/>
        </p:spPr>
        <p:txBody>
          <a:bodyPr wrap="none" rtlCol="0">
            <a:spAutoFit/>
          </a:bodyPr>
          <a:lstStyle/>
          <a:p>
            <a:r>
              <a:rPr lang="ja-JP" altLang="en-US" sz="2000" dirty="0"/>
              <a:t>実際に取得してみましょう</a:t>
            </a:r>
          </a:p>
        </p:txBody>
      </p:sp>
      <p:pic>
        <p:nvPicPr>
          <p:cNvPr id="7" name="図 6">
            <a:extLst>
              <a:ext uri="{FF2B5EF4-FFF2-40B4-BE49-F238E27FC236}">
                <a16:creationId xmlns:a16="http://schemas.microsoft.com/office/drawing/2014/main" id="{2B39F45B-492D-4570-A968-4825AEAF9009}"/>
              </a:ext>
            </a:extLst>
          </p:cNvPr>
          <p:cNvPicPr>
            <a:picLocks noChangeAspect="1"/>
          </p:cNvPicPr>
          <p:nvPr/>
        </p:nvPicPr>
        <p:blipFill>
          <a:blip r:embed="rId2"/>
          <a:stretch>
            <a:fillRect/>
          </a:stretch>
        </p:blipFill>
        <p:spPr>
          <a:xfrm>
            <a:off x="710199" y="3364726"/>
            <a:ext cx="5646648" cy="1090224"/>
          </a:xfrm>
          <a:prstGeom prst="rect">
            <a:avLst/>
          </a:prstGeom>
        </p:spPr>
      </p:pic>
      <p:sp>
        <p:nvSpPr>
          <p:cNvPr id="13" name="テキスト ボックス 12">
            <a:extLst>
              <a:ext uri="{FF2B5EF4-FFF2-40B4-BE49-F238E27FC236}">
                <a16:creationId xmlns:a16="http://schemas.microsoft.com/office/drawing/2014/main" id="{D0315332-EDD4-482F-8D83-27685033ECC3}"/>
              </a:ext>
            </a:extLst>
          </p:cNvPr>
          <p:cNvSpPr txBox="1"/>
          <p:nvPr/>
        </p:nvSpPr>
        <p:spPr>
          <a:xfrm>
            <a:off x="710198" y="2414396"/>
            <a:ext cx="8507137" cy="738664"/>
          </a:xfrm>
          <a:prstGeom prst="rect">
            <a:avLst/>
          </a:prstGeom>
          <a:noFill/>
        </p:spPr>
        <p:txBody>
          <a:bodyPr wrap="none" rtlCol="0">
            <a:spAutoFit/>
          </a:bodyPr>
          <a:lstStyle/>
          <a:p>
            <a:r>
              <a:rPr lang="ja-JP" altLang="en-US" sz="1400" dirty="0"/>
              <a:t>ファイルパスの作り方</a:t>
            </a:r>
            <a:br>
              <a:rPr lang="en-US" altLang="ja-JP" sz="1400" dirty="0"/>
            </a:br>
            <a:r>
              <a:rPr lang="en-US" altLang="ja-JP" sz="1400" dirty="0"/>
              <a:t>// </a:t>
            </a:r>
            <a:r>
              <a:rPr lang="en-US" altLang="ja-JP" sz="1400" dirty="0" err="1"/>
              <a:t>context.Parameter.FirstOrDefault</a:t>
            </a:r>
            <a:r>
              <a:rPr lang="en-US" altLang="ja-JP" sz="1400" dirty="0"/>
              <a:t>().</a:t>
            </a:r>
            <a:r>
              <a:rPr lang="en-US" altLang="ja-JP" sz="1400" dirty="0" err="1"/>
              <a:t>RootDir</a:t>
            </a:r>
            <a:r>
              <a:rPr lang="ja-JP" altLang="en-US" sz="1400" dirty="0"/>
              <a:t>で取得       </a:t>
            </a:r>
            <a:r>
              <a:rPr lang="en-US" altLang="ja-JP" sz="1400" dirty="0"/>
              <a:t>// Get</a:t>
            </a:r>
            <a:r>
              <a:rPr lang="ja-JP" altLang="en-US" sz="1400" dirty="0"/>
              <a:t>メソッドの引数で受け取りましょう</a:t>
            </a:r>
            <a:br>
              <a:rPr lang="en-US" altLang="ja-JP" sz="1400" dirty="0"/>
            </a:br>
            <a:r>
              <a:rPr lang="en-US" altLang="ja-JP" sz="1400" dirty="0"/>
              <a:t>Parameter</a:t>
            </a:r>
            <a:r>
              <a:rPr lang="ja-JP" altLang="en-US" sz="1400" dirty="0"/>
              <a:t>テーブルに設定したコンテンツのフォルダパス</a:t>
            </a:r>
            <a:r>
              <a:rPr lang="en-US" altLang="ja-JP" sz="1400" dirty="0"/>
              <a:t> + </a:t>
            </a:r>
            <a:r>
              <a:rPr lang="ja-JP" altLang="en-US" sz="1400" dirty="0"/>
              <a:t>ファイル名</a:t>
            </a:r>
            <a:endParaRPr kumimoji="1" lang="ja-JP" altLang="en-US" sz="1400" dirty="0"/>
          </a:p>
        </p:txBody>
      </p:sp>
    </p:spTree>
    <p:extLst>
      <p:ext uri="{BB962C8B-B14F-4D97-AF65-F5344CB8AC3E}">
        <p14:creationId xmlns:p14="http://schemas.microsoft.com/office/powerpoint/2010/main" val="17379217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626681" y="1377483"/>
            <a:ext cx="3262432" cy="400110"/>
          </a:xfrm>
          <a:prstGeom prst="rect">
            <a:avLst/>
          </a:prstGeom>
          <a:noFill/>
        </p:spPr>
        <p:txBody>
          <a:bodyPr wrap="none" rtlCol="0">
            <a:spAutoFit/>
          </a:bodyPr>
          <a:lstStyle/>
          <a:p>
            <a:r>
              <a:rPr lang="ja-JP" altLang="en-US" sz="2000" dirty="0"/>
              <a:t>実際に取得してみましょう</a:t>
            </a:r>
            <a:endParaRPr kumimoji="1" lang="ja-JP" altLang="en-US" sz="2000" dirty="0"/>
          </a:p>
        </p:txBody>
      </p:sp>
      <p:pic>
        <p:nvPicPr>
          <p:cNvPr id="4" name="図 3">
            <a:extLst>
              <a:ext uri="{FF2B5EF4-FFF2-40B4-BE49-F238E27FC236}">
                <a16:creationId xmlns:a16="http://schemas.microsoft.com/office/drawing/2014/main" id="{3B643DE8-8DE9-4C15-BFA5-606F14549506}"/>
              </a:ext>
            </a:extLst>
          </p:cNvPr>
          <p:cNvPicPr>
            <a:picLocks noChangeAspect="1"/>
          </p:cNvPicPr>
          <p:nvPr/>
        </p:nvPicPr>
        <p:blipFill rotWithShape="1">
          <a:blip r:embed="rId2"/>
          <a:srcRect r="18767"/>
          <a:stretch/>
        </p:blipFill>
        <p:spPr>
          <a:xfrm>
            <a:off x="294361" y="2924392"/>
            <a:ext cx="7427934" cy="1599506"/>
          </a:xfrm>
          <a:prstGeom prst="rect">
            <a:avLst/>
          </a:prstGeom>
        </p:spPr>
      </p:pic>
      <p:sp>
        <p:nvSpPr>
          <p:cNvPr id="8" name="テキスト ボックス 7">
            <a:extLst>
              <a:ext uri="{FF2B5EF4-FFF2-40B4-BE49-F238E27FC236}">
                <a16:creationId xmlns:a16="http://schemas.microsoft.com/office/drawing/2014/main" id="{8D162AD0-3111-4A2F-993E-9F1A418422B7}"/>
              </a:ext>
            </a:extLst>
          </p:cNvPr>
          <p:cNvSpPr txBox="1"/>
          <p:nvPr/>
        </p:nvSpPr>
        <p:spPr>
          <a:xfrm>
            <a:off x="294361" y="2343701"/>
            <a:ext cx="3775393" cy="523220"/>
          </a:xfrm>
          <a:prstGeom prst="rect">
            <a:avLst/>
          </a:prstGeom>
          <a:noFill/>
        </p:spPr>
        <p:txBody>
          <a:bodyPr wrap="none" rtlCol="0">
            <a:spAutoFit/>
          </a:bodyPr>
          <a:lstStyle/>
          <a:p>
            <a:r>
              <a:rPr kumimoji="1" lang="ja-JP" altLang="en-US" sz="1400" dirty="0"/>
              <a:t>ブレークポイントを設置して止めてみると、</a:t>
            </a:r>
            <a:br>
              <a:rPr kumimoji="1" lang="en-US" altLang="ja-JP" sz="1400" dirty="0"/>
            </a:br>
            <a:r>
              <a:rPr kumimoji="1" lang="en-US" altLang="ja-JP" sz="1400" dirty="0"/>
              <a:t>byte[]</a:t>
            </a:r>
            <a:r>
              <a:rPr kumimoji="1" lang="ja-JP" altLang="en-US" sz="1400" dirty="0"/>
              <a:t>として取得している事が分かります</a:t>
            </a:r>
          </a:p>
        </p:txBody>
      </p:sp>
    </p:spTree>
    <p:extLst>
      <p:ext uri="{BB962C8B-B14F-4D97-AF65-F5344CB8AC3E}">
        <p14:creationId xmlns:p14="http://schemas.microsoft.com/office/powerpoint/2010/main" val="17113754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703285" y="1806069"/>
            <a:ext cx="5338321" cy="307777"/>
          </a:xfrm>
          <a:prstGeom prst="rect">
            <a:avLst/>
          </a:prstGeom>
          <a:noFill/>
        </p:spPr>
        <p:txBody>
          <a:bodyPr wrap="none" rtlCol="0">
            <a:spAutoFit/>
          </a:bodyPr>
          <a:lstStyle/>
          <a:p>
            <a:r>
              <a:rPr kumimoji="1" lang="ja-JP" altLang="en-US" sz="1400" dirty="0"/>
              <a:t>先ほどの</a:t>
            </a:r>
            <a:r>
              <a:rPr kumimoji="1" lang="en-US" altLang="ja-JP" sz="1400" dirty="0"/>
              <a:t>Extension</a:t>
            </a:r>
            <a:r>
              <a:rPr kumimoji="1" lang="ja-JP" altLang="en-US" sz="1400" dirty="0"/>
              <a:t>クラスにメソッドを追加してあげましょう</a:t>
            </a:r>
          </a:p>
        </p:txBody>
      </p:sp>
      <p:pic>
        <p:nvPicPr>
          <p:cNvPr id="7" name="図 6">
            <a:extLst>
              <a:ext uri="{FF2B5EF4-FFF2-40B4-BE49-F238E27FC236}">
                <a16:creationId xmlns:a16="http://schemas.microsoft.com/office/drawing/2014/main" id="{EBD33479-9E51-4A0C-802C-6863F7D7C326}"/>
              </a:ext>
            </a:extLst>
          </p:cNvPr>
          <p:cNvPicPr>
            <a:picLocks noChangeAspect="1"/>
          </p:cNvPicPr>
          <p:nvPr/>
        </p:nvPicPr>
        <p:blipFill>
          <a:blip r:embed="rId2"/>
          <a:stretch>
            <a:fillRect/>
          </a:stretch>
        </p:blipFill>
        <p:spPr>
          <a:xfrm>
            <a:off x="2149908" y="2128596"/>
            <a:ext cx="3800145" cy="2483685"/>
          </a:xfrm>
          <a:prstGeom prst="rect">
            <a:avLst/>
          </a:prstGeom>
        </p:spPr>
      </p:pic>
      <p:sp>
        <p:nvSpPr>
          <p:cNvPr id="2" name="正方形/長方形 1">
            <a:extLst>
              <a:ext uri="{FF2B5EF4-FFF2-40B4-BE49-F238E27FC236}">
                <a16:creationId xmlns:a16="http://schemas.microsoft.com/office/drawing/2014/main" id="{212CFE1F-4E99-4B8A-A116-2A6E420BDE9A}"/>
              </a:ext>
            </a:extLst>
          </p:cNvPr>
          <p:cNvSpPr/>
          <p:nvPr/>
        </p:nvSpPr>
        <p:spPr>
          <a:xfrm>
            <a:off x="2392471" y="3544866"/>
            <a:ext cx="3181611" cy="9100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05178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703285" y="1806069"/>
            <a:ext cx="5338321" cy="307777"/>
          </a:xfrm>
          <a:prstGeom prst="rect">
            <a:avLst/>
          </a:prstGeom>
          <a:noFill/>
        </p:spPr>
        <p:txBody>
          <a:bodyPr wrap="none" rtlCol="0">
            <a:spAutoFit/>
          </a:bodyPr>
          <a:lstStyle/>
          <a:p>
            <a:r>
              <a:rPr kumimoji="1" lang="ja-JP" altLang="en-US" sz="1400" dirty="0"/>
              <a:t>先ほどの</a:t>
            </a:r>
            <a:r>
              <a:rPr kumimoji="1" lang="en-US" altLang="ja-JP" sz="1400" dirty="0"/>
              <a:t>Extension</a:t>
            </a:r>
            <a:r>
              <a:rPr kumimoji="1" lang="ja-JP" altLang="en-US" sz="1400" dirty="0"/>
              <a:t>クラスにメソッドを追加してあげましょう</a:t>
            </a:r>
          </a:p>
        </p:txBody>
      </p:sp>
      <p:pic>
        <p:nvPicPr>
          <p:cNvPr id="7" name="図 6">
            <a:extLst>
              <a:ext uri="{FF2B5EF4-FFF2-40B4-BE49-F238E27FC236}">
                <a16:creationId xmlns:a16="http://schemas.microsoft.com/office/drawing/2014/main" id="{EBD33479-9E51-4A0C-802C-6863F7D7C326}"/>
              </a:ext>
            </a:extLst>
          </p:cNvPr>
          <p:cNvPicPr>
            <a:picLocks noChangeAspect="1"/>
          </p:cNvPicPr>
          <p:nvPr/>
        </p:nvPicPr>
        <p:blipFill>
          <a:blip r:embed="rId2"/>
          <a:stretch>
            <a:fillRect/>
          </a:stretch>
        </p:blipFill>
        <p:spPr>
          <a:xfrm>
            <a:off x="195848" y="2128596"/>
            <a:ext cx="3800145" cy="2483685"/>
          </a:xfrm>
          <a:prstGeom prst="rect">
            <a:avLst/>
          </a:prstGeom>
        </p:spPr>
      </p:pic>
      <p:sp>
        <p:nvSpPr>
          <p:cNvPr id="2" name="正方形/長方形 1">
            <a:extLst>
              <a:ext uri="{FF2B5EF4-FFF2-40B4-BE49-F238E27FC236}">
                <a16:creationId xmlns:a16="http://schemas.microsoft.com/office/drawing/2014/main" id="{212CFE1F-4E99-4B8A-A116-2A6E420BDE9A}"/>
              </a:ext>
            </a:extLst>
          </p:cNvPr>
          <p:cNvSpPr/>
          <p:nvPr/>
        </p:nvSpPr>
        <p:spPr>
          <a:xfrm>
            <a:off x="438411" y="3544866"/>
            <a:ext cx="3181611" cy="9100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84D2FE6-2C26-4A57-91C4-7D9B55EA9907}"/>
              </a:ext>
            </a:extLst>
          </p:cNvPr>
          <p:cNvSpPr txBox="1"/>
          <p:nvPr/>
        </p:nvSpPr>
        <p:spPr>
          <a:xfrm>
            <a:off x="4054003" y="2417861"/>
            <a:ext cx="4948791" cy="1169551"/>
          </a:xfrm>
          <a:prstGeom prst="rect">
            <a:avLst/>
          </a:prstGeom>
          <a:noFill/>
        </p:spPr>
        <p:txBody>
          <a:bodyPr wrap="none" rtlCol="0">
            <a:spAutoFit/>
          </a:bodyPr>
          <a:lstStyle/>
          <a:p>
            <a:r>
              <a:rPr lang="ja-JP" altLang="en-US" sz="1400" dirty="0"/>
              <a:t>引数は</a:t>
            </a:r>
            <a:r>
              <a:rPr lang="en-US" altLang="ja-JP" sz="1400" dirty="0" err="1"/>
              <a:t>MusicInfo</a:t>
            </a:r>
            <a:r>
              <a:rPr lang="en-US" altLang="ja-JP" sz="1400" dirty="0"/>
              <a:t>(</a:t>
            </a:r>
            <a:r>
              <a:rPr lang="ja-JP" altLang="en-US" sz="1400" dirty="0"/>
              <a:t>アーティストなどの情報を持っている為</a:t>
            </a:r>
            <a:r>
              <a:rPr lang="en-US" altLang="ja-JP" sz="1400" dirty="0"/>
              <a:t>)</a:t>
            </a:r>
            <a:br>
              <a:rPr lang="en-US" altLang="ja-JP" sz="1400" dirty="0"/>
            </a:br>
            <a:r>
              <a:rPr lang="ja-JP" altLang="en-US" sz="1400" dirty="0"/>
              <a:t>第二引数として</a:t>
            </a:r>
            <a:r>
              <a:rPr lang="en-US" altLang="ja-JP" sz="1400" dirty="0"/>
              <a:t>byte[]</a:t>
            </a:r>
            <a:r>
              <a:rPr lang="ja-JP" altLang="en-US" sz="1400" dirty="0"/>
              <a:t>を指定</a:t>
            </a:r>
            <a:br>
              <a:rPr lang="en-US" altLang="ja-JP" sz="1400" dirty="0"/>
            </a:br>
            <a:br>
              <a:rPr lang="en-US" altLang="ja-JP" sz="1400" dirty="0"/>
            </a:br>
            <a:r>
              <a:rPr lang="en-US" altLang="ja-JP" sz="1400" dirty="0" err="1"/>
              <a:t>MusicInfo</a:t>
            </a:r>
            <a:r>
              <a:rPr lang="ja-JP" altLang="en-US" sz="1400" dirty="0"/>
              <a:t>モデルと</a:t>
            </a:r>
            <a:r>
              <a:rPr lang="en-US" altLang="ja-JP" sz="1400" dirty="0"/>
              <a:t>audio</a:t>
            </a:r>
            <a:r>
              <a:rPr lang="ja-JP" altLang="en-US" sz="1400" dirty="0"/>
              <a:t>ファイルを</a:t>
            </a:r>
            <a:br>
              <a:rPr lang="en-US" altLang="ja-JP" sz="1400" dirty="0"/>
            </a:br>
            <a:r>
              <a:rPr lang="ja-JP" altLang="en-US" sz="1400" dirty="0" err="1"/>
              <a:t>がっちゃん</a:t>
            </a:r>
            <a:r>
              <a:rPr lang="ja-JP" altLang="en-US" sz="1400" dirty="0"/>
              <a:t>こしてあげましょう</a:t>
            </a:r>
            <a:endParaRPr kumimoji="1" lang="ja-JP" altLang="en-US" sz="1400" dirty="0"/>
          </a:p>
        </p:txBody>
      </p:sp>
    </p:spTree>
    <p:extLst>
      <p:ext uri="{BB962C8B-B14F-4D97-AF65-F5344CB8AC3E}">
        <p14:creationId xmlns:p14="http://schemas.microsoft.com/office/powerpoint/2010/main" val="2775512921"/>
      </p:ext>
    </p:extLst>
  </p:cSld>
  <p:clrMapOvr>
    <a:masterClrMapping/>
  </p:clrMapOvr>
</p:sld>
</file>

<file path=ppt/theme/theme1.xml><?xml version="1.0" encoding="utf-8"?>
<a:theme xmlns:a="http://schemas.openxmlformats.org/drawingml/2006/main" name="ホワイト">
  <a:themeElements>
    <a:clrScheme name="ユーザー定義 1">
      <a:dk1>
        <a:sysClr val="windowText" lastClr="000000"/>
      </a:dk1>
      <a:lt1>
        <a:sysClr val="window" lastClr="FFFFFF"/>
      </a:lt1>
      <a:dk2>
        <a:srgbClr val="242852"/>
      </a:dk2>
      <a:lt2>
        <a:srgbClr val="ACCBF9"/>
      </a:lt2>
      <a:accent1>
        <a:srgbClr val="629DD1"/>
      </a:accent1>
      <a:accent2>
        <a:srgbClr val="7F8FA9"/>
      </a:accent2>
      <a:accent3>
        <a:srgbClr val="4A66AC"/>
      </a:accent3>
      <a:accent4>
        <a:srgbClr val="297FD5"/>
      </a:accent4>
      <a:accent5>
        <a:srgbClr val="5AA2AE"/>
      </a:accent5>
      <a:accent6>
        <a:srgbClr val="9D90A0"/>
      </a:accent6>
      <a:hlink>
        <a:srgbClr val="0E57C4"/>
      </a:hlink>
      <a:folHlink>
        <a:srgbClr val="506E8A"/>
      </a:folHlink>
    </a:clrScheme>
    <a:fontScheme name="メイリオ">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riangle_16x9_JBSStd1_3.potx" id="{3CD03403-3CA1-43B3-ADEE-97A6AAE83146}" vid="{854B53EA-6A19-48D3-A92B-BEE5E83E6580}"/>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2F430D55A27CC543A1A8CC423BF55CBC" ma:contentTypeVersion="8" ma:contentTypeDescription="新しいドキュメントを作成します。" ma:contentTypeScope="" ma:versionID="11c5cc0dd4dc7f9ffb04923b147925cd">
  <xsd:schema xmlns:xsd="http://www.w3.org/2001/XMLSchema" xmlns:xs="http://www.w3.org/2001/XMLSchema" xmlns:p="http://schemas.microsoft.com/office/2006/metadata/properties" xmlns:ns2="ba9fa7ec-c7fc-46bc-8a77-6c86f57f556a" targetNamespace="http://schemas.microsoft.com/office/2006/metadata/properties" ma:root="true" ma:fieldsID="71247cd47f6aaea41bdd0b34ce4f41bc" ns2:_="">
    <xsd:import namespace="ba9fa7ec-c7fc-46bc-8a77-6c86f57f556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_x30b3__x30e1__x30f3__x30c8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9fa7ec-c7fc-46bc-8a77-6c86f57f55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_x30b3__x30e1__x30f3__x30c8_" ma:index="15" nillable="true" ma:displayName="コメント" ma:format="Dropdown" ma:internalName="_x30b3__x30e1__x30f3__x30c8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x30b3__x30e1__x30f3__x30c8_ xmlns="ba9fa7ec-c7fc-46bc-8a77-6c86f57f556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0AC479-662B-4BD3-9972-12F9A9BC76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9fa7ec-c7fc-46bc-8a77-6c86f57f5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FF98346-FA34-4655-AE90-17E098B98295}">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ba9fa7ec-c7fc-46bc-8a77-6c86f57f556a"/>
    <ds:schemaRef ds:uri="http://www.w3.org/XML/1998/namespace"/>
    <ds:schemaRef ds:uri="http://purl.org/dc/elements/1.1/"/>
  </ds:schemaRefs>
</ds:datastoreItem>
</file>

<file path=customXml/itemProps3.xml><?xml version="1.0" encoding="utf-8"?>
<ds:datastoreItem xmlns:ds="http://schemas.openxmlformats.org/officeDocument/2006/customXml" ds:itemID="{527E6891-0A95-43E6-A4D1-1E33DCED4DD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Triangle_16x9_JBSStd1_3</Template>
  <TotalTime>0</TotalTime>
  <Words>4352</Words>
  <Application>Microsoft Office PowerPoint</Application>
  <PresentationFormat>画面に合わせる (16:9)</PresentationFormat>
  <Paragraphs>877</Paragraphs>
  <Slides>137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137</vt:i4>
      </vt:variant>
    </vt:vector>
  </HeadingPairs>
  <TitlesOfParts>
    <vt:vector size="143" baseType="lpstr">
      <vt:lpstr>Meiryo UI</vt:lpstr>
      <vt:lpstr>メイリオ</vt:lpstr>
      <vt:lpstr>Arial</vt:lpstr>
      <vt:lpstr>Calibri</vt:lpstr>
      <vt:lpstr>Wingdings</vt:lpstr>
      <vt:lpstr>ホワイト</vt:lpstr>
      <vt:lpstr>CF 新人スキルアップ クラサバアプリ作成</vt:lpstr>
      <vt:lpstr>研修内容の説明</vt:lpstr>
      <vt:lpstr>CF　新人スキルアップ概要</vt:lpstr>
      <vt:lpstr>アプリケーション構成図</vt:lpstr>
      <vt:lpstr>作成アプリ概要</vt:lpstr>
      <vt:lpstr>大まかな流れ</vt:lpstr>
      <vt:lpstr>CF 新人スキルアップ クライアントサイド作成 – モック編</vt:lpstr>
      <vt:lpstr>使用するツール</vt:lpstr>
      <vt:lpstr>作成するもの</vt:lpstr>
      <vt:lpstr>ストーーーっプ</vt:lpstr>
      <vt:lpstr>HTML</vt:lpstr>
      <vt:lpstr>HTMLで出来る事</vt:lpstr>
      <vt:lpstr>HTMLで出来る事</vt:lpstr>
      <vt:lpstr>CSS</vt:lpstr>
      <vt:lpstr>CSSで出来る事</vt:lpstr>
      <vt:lpstr>JS</vt:lpstr>
      <vt:lpstr>JSで出来る事①</vt:lpstr>
      <vt:lpstr>JSで出来る事②</vt:lpstr>
      <vt:lpstr>JSで出来る事③</vt:lpstr>
      <vt:lpstr>JQuery</vt:lpstr>
      <vt:lpstr>Jquery①</vt:lpstr>
      <vt:lpstr>Jquery②</vt:lpstr>
      <vt:lpstr>Jquery③</vt:lpstr>
      <vt:lpstr>Jquery③</vt:lpstr>
      <vt:lpstr>Jquery④</vt:lpstr>
      <vt:lpstr>クライアントサイド作成 – モック</vt:lpstr>
      <vt:lpstr>クライアントサイド作成 – モック</vt:lpstr>
      <vt:lpstr>クライアントサイド作成 – モック</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コンテンツ表示</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CF 新人スキルアップ 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CF 新人スキルアップ API疎通編</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2019-10-07T01:42:02Z</dcterms:created>
  <dcterms:modified xsi:type="dcterms:W3CDTF">2020-02-04T09:22:39Z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0x0101002F430D55A27CC543A1A8CC423BF55CBC</vt:lpwstr>
  </property>
</Properties>
</file>